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677" r:id="rId2"/>
  </p:sldMasterIdLst>
  <p:notesMasterIdLst>
    <p:notesMasterId r:id="rId2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veat" pitchFamily="2" charset="0"/>
      <p:regular r:id="rId33"/>
      <p:bold r:id="rId34"/>
    </p:embeddedFont>
    <p:embeddedFont>
      <p:font typeface="Georgia" panose="02040502050405020303" pitchFamily="18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02CA994-A03A-483A-8274-E7081AC86942}">
  <a:tblStyle styleId="{602CA994-A03A-483A-8274-E7081AC869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773"/>
    <p:restoredTop sz="94624"/>
  </p:normalViewPr>
  <p:slideViewPr>
    <p:cSldViewPr snapToGrid="0">
      <p:cViewPr varScale="1">
        <p:scale>
          <a:sx n="142" d="100"/>
          <a:sy n="142" d="100"/>
        </p:scale>
        <p:origin x="76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c08d50f3fb_2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c08d50f3fb_2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c08d50f3fb_2_2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Corr of RCT and k20: 0.64 significant p-values less than 0.05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Corr of RCT and a30: -0.72 significant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Corr of RCT and a60: -0.26 significant</a:t>
            </a:r>
            <a:endParaRPr/>
          </a:p>
        </p:txBody>
      </p:sp>
      <p:sp>
        <p:nvSpPr>
          <p:cNvPr id="283" name="Google Shape;283;gc08d50f3fb_2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0a02d620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0a02d620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Ph and rct: 0.2557767  significant p-value less than 0.05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Ph and k20: 0.2350488  significant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Ph and a30: -0.1374075  significant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Ph and a60: 0.07892281 insignificant no relationship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c1e3d14b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c1e3d14b4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data$RCT, data$beta_lactoglobulin_a -0.2851687 significant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data$RCT, data$beta_lactoglobulin_b -0.2174149 significant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data$RCT,data$kappa_casein -0.3828091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data$RCT,data$alpha_s1_casein -0.2888449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c0a02d62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c0a02d62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c0e6bd5d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c0e6bd5d2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0e6bd5d25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c0e6bd5d25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c0e6bd5d25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c0e6bd5d25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Discuss what is K-means clustering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Summarise how it works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WGSS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c0e6bd5d25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c0e6bd5d25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Talk about clustering result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do we want to validate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 we validate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Rand index and adjusted rand index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c0e6bd5d2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c0e6bd5d25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c1a878669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c1a878669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c08d50f3fb_2_1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c08d50f3fb_2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c1a878669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c1a878669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c1a878669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c1a878669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classification?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Which method? Why not LDA and QDA?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K-nearest neighbour classification: what is it?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c12c9348bb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c12c9348bb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c12c9348bb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c12c9348bb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c12c9348b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c12c9348b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c08d50f3fb_2_2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gc08d50f3fb_2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c08d50f3fb_2_1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c08d50f3fb_2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c0a4f5006c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c0a4f5006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c08d50f3fb_2_1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c08d50f3fb_2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c1e3d14b49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c1e3d14b49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08d50f3fb_2_1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c08d50f3fb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c08d50f3fb_2_1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c08d50f3fb_2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c08d50f3fb_2_2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c08d50f3fb_2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569" cy="10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569" cy="273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 descr="Celestia-R1---OverlayTitleH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>
            <a:spLocks noGrp="1"/>
          </p:cNvSpPr>
          <p:nvPr>
            <p:ph type="ctrTitle"/>
          </p:nvPr>
        </p:nvSpPr>
        <p:spPr>
          <a:xfrm>
            <a:off x="2971799" y="1473200"/>
            <a:ext cx="5398294" cy="181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2971799" y="3289299"/>
            <a:ext cx="5398294" cy="10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 cap="none">
                <a:solidFill>
                  <a:schemeClr val="lt1"/>
                </a:solidFill>
              </a:defRPr>
            </a:lvl1pPr>
            <a:lvl2pPr lvl="1" algn="ctr">
              <a:spcBef>
                <a:spcPts val="8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80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800"/>
              </a:spcBef>
              <a:spcAft>
                <a:spcPts val="800"/>
              </a:spcAft>
              <a:buSzPts val="9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dt" idx="10"/>
          </p:nvPr>
        </p:nvSpPr>
        <p:spPr>
          <a:xfrm>
            <a:off x="6699418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ftr" idx="11"/>
          </p:nvPr>
        </p:nvSpPr>
        <p:spPr>
          <a:xfrm>
            <a:off x="2971799" y="4402931"/>
            <a:ext cx="3670468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ldNum" idx="12"/>
          </p:nvPr>
        </p:nvSpPr>
        <p:spPr>
          <a:xfrm>
            <a:off x="7956718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514350" y="2481436"/>
            <a:ext cx="7598570" cy="1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514349" y="3583036"/>
            <a:ext cx="7598571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 cap="none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800"/>
              </a:spcBef>
              <a:spcAft>
                <a:spcPts val="800"/>
              </a:spcAft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569" cy="10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>
            <a:off x="514352" y="1606550"/>
            <a:ext cx="3746500" cy="273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2"/>
          </p:nvPr>
        </p:nvSpPr>
        <p:spPr>
          <a:xfrm>
            <a:off x="4366421" y="1606550"/>
            <a:ext cx="3746499" cy="273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569" cy="10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730253" y="1663700"/>
            <a:ext cx="3531790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100"/>
              <a:buNone/>
              <a:defRPr sz="2100" b="0"/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spcBef>
                <a:spcPts val="800"/>
              </a:spcBef>
              <a:spcAft>
                <a:spcPts val="80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2"/>
          </p:nvPr>
        </p:nvSpPr>
        <p:spPr>
          <a:xfrm>
            <a:off x="514351" y="2152651"/>
            <a:ext cx="3747692" cy="2190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3"/>
          </p:nvPr>
        </p:nvSpPr>
        <p:spPr>
          <a:xfrm>
            <a:off x="4572002" y="1670050"/>
            <a:ext cx="3542110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100"/>
              <a:buNone/>
              <a:defRPr sz="2100" b="0"/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spcBef>
                <a:spcPts val="800"/>
              </a:spcBef>
              <a:spcAft>
                <a:spcPts val="80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4"/>
          </p:nvPr>
        </p:nvSpPr>
        <p:spPr>
          <a:xfrm>
            <a:off x="4367612" y="2152651"/>
            <a:ext cx="3746500" cy="2190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569" cy="10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0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1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1"/>
          <p:cNvSpPr txBox="1">
            <a:spLocks noGrp="1"/>
          </p:cNvSpPr>
          <p:nvPr>
            <p:ph type="title"/>
          </p:nvPr>
        </p:nvSpPr>
        <p:spPr>
          <a:xfrm>
            <a:off x="514350" y="1555750"/>
            <a:ext cx="2760664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1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body" idx="1"/>
          </p:nvPr>
        </p:nvSpPr>
        <p:spPr>
          <a:xfrm>
            <a:off x="3486151" y="457201"/>
            <a:ext cx="4626769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body" idx="2"/>
          </p:nvPr>
        </p:nvSpPr>
        <p:spPr>
          <a:xfrm>
            <a:off x="514350" y="2584450"/>
            <a:ext cx="2760664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8pPr>
            <a:lvl9pPr marL="4114800" lvl="8" indent="-228600" algn="l">
              <a:spcBef>
                <a:spcPts val="800"/>
              </a:spcBef>
              <a:spcAft>
                <a:spcPts val="80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514350" y="1200150"/>
            <a:ext cx="462349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None/>
              <a:defRPr sz="21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>
            <a:spLocks noGrp="1"/>
          </p:cNvSpPr>
          <p:nvPr>
            <p:ph type="pic" idx="2"/>
          </p:nvPr>
        </p:nvSpPr>
        <p:spPr>
          <a:xfrm>
            <a:off x="5652190" y="685800"/>
            <a:ext cx="2460730" cy="3429000"/>
          </a:xfrm>
          <a:prstGeom prst="roundRect">
            <a:avLst>
              <a:gd name="adj" fmla="val 4280"/>
            </a:avLst>
          </a:prstGeom>
          <a:noFill/>
          <a:ln w="50800" cap="sq" cmpd="dbl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body" idx="1"/>
          </p:nvPr>
        </p:nvSpPr>
        <p:spPr>
          <a:xfrm>
            <a:off x="514350" y="2228850"/>
            <a:ext cx="462349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8pPr>
            <a:lvl9pPr marL="4114800" lvl="8" indent="-228600" algn="l">
              <a:spcBef>
                <a:spcPts val="800"/>
              </a:spcBef>
              <a:spcAft>
                <a:spcPts val="80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>
            <a:spLocks noGrp="1"/>
          </p:cNvSpPr>
          <p:nvPr>
            <p:ph type="title"/>
          </p:nvPr>
        </p:nvSpPr>
        <p:spPr>
          <a:xfrm>
            <a:off x="514350" y="3549649"/>
            <a:ext cx="7598570" cy="425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1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3"/>
          <p:cNvSpPr>
            <a:spLocks noGrp="1"/>
          </p:cNvSpPr>
          <p:nvPr>
            <p:ph type="pic" idx="2"/>
          </p:nvPr>
        </p:nvSpPr>
        <p:spPr>
          <a:xfrm>
            <a:off x="1028700" y="699084"/>
            <a:ext cx="6569870" cy="2373732"/>
          </a:xfrm>
          <a:prstGeom prst="roundRect">
            <a:avLst>
              <a:gd name="adj" fmla="val 4380"/>
            </a:avLst>
          </a:prstGeom>
          <a:noFill/>
          <a:ln w="50800" cap="sq" cmpd="dbl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body" idx="1"/>
          </p:nvPr>
        </p:nvSpPr>
        <p:spPr>
          <a:xfrm>
            <a:off x="514350" y="3974702"/>
            <a:ext cx="7598570" cy="37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8pPr>
            <a:lvl9pPr marL="4114800" lvl="8" indent="-228600" algn="l">
              <a:spcBef>
                <a:spcPts val="800"/>
              </a:spcBef>
              <a:spcAft>
                <a:spcPts val="80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514351" y="457201"/>
            <a:ext cx="7598570" cy="234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1"/>
          </p:nvPr>
        </p:nvSpPr>
        <p:spPr>
          <a:xfrm>
            <a:off x="514350" y="3257550"/>
            <a:ext cx="7598571" cy="108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800"/>
              </a:spcBef>
              <a:spcAft>
                <a:spcPts val="800"/>
              </a:spcAft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5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 txBox="1"/>
          <p:nvPr/>
        </p:nvSpPr>
        <p:spPr>
          <a:xfrm>
            <a:off x="7678400" y="2057400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-GB" sz="6000" b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100"/>
          </a:p>
        </p:txBody>
      </p:sp>
      <p:sp>
        <p:nvSpPr>
          <p:cNvPr id="139" name="Google Shape;139;p25"/>
          <p:cNvSpPr txBox="1"/>
          <p:nvPr/>
        </p:nvSpPr>
        <p:spPr>
          <a:xfrm>
            <a:off x="366206" y="617503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-GB" sz="6000" b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 sz="1100"/>
          </a:p>
        </p:txBody>
      </p:sp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744200" y="457201"/>
            <a:ext cx="7162799" cy="205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body" idx="1"/>
          </p:nvPr>
        </p:nvSpPr>
        <p:spPr>
          <a:xfrm>
            <a:off x="823406" y="2514600"/>
            <a:ext cx="7004388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100"/>
              <a:buFont typeface="Calibri"/>
              <a:buNone/>
              <a:defRPr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900"/>
              <a:buFont typeface="Calibri"/>
              <a:buNone/>
              <a:defRPr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900"/>
              <a:buFont typeface="Calibri"/>
              <a:buNone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body" idx="2"/>
          </p:nvPr>
        </p:nvSpPr>
        <p:spPr>
          <a:xfrm>
            <a:off x="515599" y="3257550"/>
            <a:ext cx="7614275" cy="108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800"/>
              </a:spcBef>
              <a:spcAft>
                <a:spcPts val="800"/>
              </a:spcAft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6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 txBox="1">
            <a:spLocks noGrp="1"/>
          </p:cNvSpPr>
          <p:nvPr>
            <p:ph type="title"/>
          </p:nvPr>
        </p:nvSpPr>
        <p:spPr>
          <a:xfrm>
            <a:off x="514352" y="2481436"/>
            <a:ext cx="7598569" cy="1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body" idx="1"/>
          </p:nvPr>
        </p:nvSpPr>
        <p:spPr>
          <a:xfrm>
            <a:off x="514351" y="3583036"/>
            <a:ext cx="7598569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800"/>
              </a:spcBef>
              <a:spcAft>
                <a:spcPts val="800"/>
              </a:spcAft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7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7"/>
          <p:cNvSpPr txBox="1"/>
          <p:nvPr/>
        </p:nvSpPr>
        <p:spPr>
          <a:xfrm>
            <a:off x="7678400" y="2057400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-GB" sz="6000" b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100"/>
          </a:p>
        </p:txBody>
      </p:sp>
      <p:sp>
        <p:nvSpPr>
          <p:cNvPr id="156" name="Google Shape;156;p27"/>
          <p:cNvSpPr txBox="1"/>
          <p:nvPr/>
        </p:nvSpPr>
        <p:spPr>
          <a:xfrm>
            <a:off x="366206" y="617503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-GB" sz="6000" b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 sz="1100"/>
          </a:p>
        </p:txBody>
      </p:sp>
      <p:sp>
        <p:nvSpPr>
          <p:cNvPr id="157" name="Google Shape;157;p27"/>
          <p:cNvSpPr txBox="1">
            <a:spLocks noGrp="1"/>
          </p:cNvSpPr>
          <p:nvPr>
            <p:ph type="title"/>
          </p:nvPr>
        </p:nvSpPr>
        <p:spPr>
          <a:xfrm>
            <a:off x="744200" y="457201"/>
            <a:ext cx="7162799" cy="205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7"/>
          <p:cNvSpPr txBox="1">
            <a:spLocks noGrp="1"/>
          </p:cNvSpPr>
          <p:nvPr>
            <p:ph type="body" idx="1"/>
          </p:nvPr>
        </p:nvSpPr>
        <p:spPr>
          <a:xfrm>
            <a:off x="514350" y="2914650"/>
            <a:ext cx="7601577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body" idx="2"/>
          </p:nvPr>
        </p:nvSpPr>
        <p:spPr>
          <a:xfrm>
            <a:off x="514349" y="3581400"/>
            <a:ext cx="7601577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800"/>
              </a:spcBef>
              <a:spcAft>
                <a:spcPts val="800"/>
              </a:spcAft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27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8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8"/>
          <p:cNvSpPr txBox="1">
            <a:spLocks noGrp="1"/>
          </p:cNvSpPr>
          <p:nvPr>
            <p:ph type="title"/>
          </p:nvPr>
        </p:nvSpPr>
        <p:spPr>
          <a:xfrm>
            <a:off x="514351" y="457201"/>
            <a:ext cx="7598570" cy="205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body" idx="1"/>
          </p:nvPr>
        </p:nvSpPr>
        <p:spPr>
          <a:xfrm>
            <a:off x="514351" y="2628900"/>
            <a:ext cx="7598571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100"/>
              <a:buNone/>
              <a:defRPr sz="2100" b="0" cap="none">
                <a:solidFill>
                  <a:schemeClr val="lt1"/>
                </a:solidFill>
              </a:defRPr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body" idx="2"/>
          </p:nvPr>
        </p:nvSpPr>
        <p:spPr>
          <a:xfrm>
            <a:off x="514350" y="3257550"/>
            <a:ext cx="7598571" cy="108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800"/>
              </a:spcBef>
              <a:spcAft>
                <a:spcPts val="800"/>
              </a:spcAft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28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8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8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9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569" cy="10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9"/>
          <p:cNvSpPr txBox="1">
            <a:spLocks noGrp="1"/>
          </p:cNvSpPr>
          <p:nvPr>
            <p:ph type="body" idx="1"/>
          </p:nvPr>
        </p:nvSpPr>
        <p:spPr>
          <a:xfrm rot="5400000">
            <a:off x="2945210" y="-824309"/>
            <a:ext cx="2736850" cy="7598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29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9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9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0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0"/>
          <p:cNvSpPr txBox="1">
            <a:spLocks noGrp="1"/>
          </p:cNvSpPr>
          <p:nvPr>
            <p:ph type="title"/>
          </p:nvPr>
        </p:nvSpPr>
        <p:spPr>
          <a:xfrm rot="5400000">
            <a:off x="5360363" y="1590843"/>
            <a:ext cx="3886201" cy="1618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0"/>
          <p:cNvSpPr txBox="1">
            <a:spLocks noGrp="1"/>
          </p:cNvSpPr>
          <p:nvPr>
            <p:ph type="body" idx="1"/>
          </p:nvPr>
        </p:nvSpPr>
        <p:spPr>
          <a:xfrm rot="5400000">
            <a:off x="1508293" y="-536744"/>
            <a:ext cx="3886200" cy="587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30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0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0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569" cy="10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  <a:defRPr sz="2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569" cy="273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8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8575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8575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8575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8575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8575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85750" algn="l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590/0103-8478cr20161042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/>
          <p:nvPr/>
        </p:nvSpPr>
        <p:spPr>
          <a:xfrm>
            <a:off x="5299597" y="2869532"/>
            <a:ext cx="135355" cy="1191126"/>
          </a:xfrm>
          <a:prstGeom prst="triangle">
            <a:avLst>
              <a:gd name="adj" fmla="val 50000"/>
            </a:avLst>
          </a:prstGeom>
          <a:solidFill>
            <a:srgbClr val="456931">
              <a:alpha val="52941"/>
            </a:srgbClr>
          </a:solidFill>
          <a:ln w="19050" cap="rnd" cmpd="sng">
            <a:solidFill>
              <a:srgbClr val="4569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p31" descr="Cow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4448" y="76916"/>
            <a:ext cx="5209036" cy="520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1"/>
          <p:cNvSpPr txBox="1">
            <a:spLocks noGrp="1"/>
          </p:cNvSpPr>
          <p:nvPr>
            <p:ph type="title"/>
          </p:nvPr>
        </p:nvSpPr>
        <p:spPr>
          <a:xfrm>
            <a:off x="1545431" y="5320966"/>
            <a:ext cx="7598569" cy="10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endParaRPr sz="1100"/>
          </a:p>
        </p:txBody>
      </p:sp>
      <p:sp>
        <p:nvSpPr>
          <p:cNvPr id="192" name="Google Shape;192;p31"/>
          <p:cNvSpPr txBox="1">
            <a:spLocks noGrp="1"/>
          </p:cNvSpPr>
          <p:nvPr>
            <p:ph type="body" idx="1"/>
          </p:nvPr>
        </p:nvSpPr>
        <p:spPr>
          <a:xfrm>
            <a:off x="772715" y="1772193"/>
            <a:ext cx="7598569" cy="135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 sz="3000" b="1">
                <a:latin typeface="Georgia"/>
                <a:ea typeface="Georgia"/>
                <a:cs typeface="Georgia"/>
                <a:sym typeface="Georgia"/>
              </a:rPr>
              <a:t>Multivariate Data Analysis on Milk Samples</a:t>
            </a:r>
            <a:endParaRPr sz="1100"/>
          </a:p>
        </p:txBody>
      </p:sp>
      <p:sp>
        <p:nvSpPr>
          <p:cNvPr id="193" name="Google Shape;193;p31"/>
          <p:cNvSpPr/>
          <p:nvPr/>
        </p:nvSpPr>
        <p:spPr>
          <a:xfrm>
            <a:off x="5143500" y="4069682"/>
            <a:ext cx="2210803" cy="144380"/>
          </a:xfrm>
          <a:prstGeom prst="rect">
            <a:avLst/>
          </a:prstGeom>
          <a:solidFill>
            <a:srgbClr val="291D10">
              <a:alpha val="55686"/>
            </a:srgbClr>
          </a:solidFill>
          <a:ln w="19050" cap="rnd" cmpd="sng">
            <a:solidFill>
              <a:srgbClr val="291D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rgbClr val="291D1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31"/>
          <p:cNvSpPr/>
          <p:nvPr/>
        </p:nvSpPr>
        <p:spPr>
          <a:xfrm>
            <a:off x="5152524" y="3250134"/>
            <a:ext cx="135355" cy="810524"/>
          </a:xfrm>
          <a:prstGeom prst="triangle">
            <a:avLst>
              <a:gd name="adj" fmla="val 50000"/>
            </a:avLst>
          </a:prstGeom>
          <a:solidFill>
            <a:srgbClr val="456931">
              <a:alpha val="54901"/>
            </a:srgbClr>
          </a:solidFill>
          <a:ln w="19050" cap="rnd" cmpd="sng">
            <a:solidFill>
              <a:srgbClr val="4569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31"/>
          <p:cNvSpPr/>
          <p:nvPr/>
        </p:nvSpPr>
        <p:spPr>
          <a:xfrm>
            <a:off x="5461709" y="3250133"/>
            <a:ext cx="135355" cy="810524"/>
          </a:xfrm>
          <a:prstGeom prst="triangle">
            <a:avLst>
              <a:gd name="adj" fmla="val 50000"/>
            </a:avLst>
          </a:prstGeom>
          <a:solidFill>
            <a:srgbClr val="456931">
              <a:alpha val="51764"/>
            </a:srgbClr>
          </a:solidFill>
          <a:ln w="19050" cap="rnd" cmpd="sng">
            <a:solidFill>
              <a:srgbClr val="4569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31"/>
          <p:cNvSpPr/>
          <p:nvPr/>
        </p:nvSpPr>
        <p:spPr>
          <a:xfrm>
            <a:off x="5623821" y="2806366"/>
            <a:ext cx="174457" cy="1254291"/>
          </a:xfrm>
          <a:prstGeom prst="triangle">
            <a:avLst>
              <a:gd name="adj" fmla="val 50000"/>
            </a:avLst>
          </a:prstGeom>
          <a:solidFill>
            <a:srgbClr val="456931">
              <a:alpha val="51764"/>
            </a:srgbClr>
          </a:solidFill>
          <a:ln w="19050" cap="rnd" cmpd="sng">
            <a:solidFill>
              <a:srgbClr val="4569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31"/>
          <p:cNvSpPr/>
          <p:nvPr/>
        </p:nvSpPr>
        <p:spPr>
          <a:xfrm>
            <a:off x="5819997" y="3435812"/>
            <a:ext cx="152400" cy="613500"/>
          </a:xfrm>
          <a:prstGeom prst="triangle">
            <a:avLst>
              <a:gd name="adj" fmla="val 50000"/>
            </a:avLst>
          </a:prstGeom>
          <a:solidFill>
            <a:srgbClr val="456931">
              <a:alpha val="51764"/>
            </a:srgbClr>
          </a:solidFill>
          <a:ln w="19050" cap="rnd" cmpd="sng">
            <a:solidFill>
              <a:srgbClr val="4569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31"/>
          <p:cNvSpPr/>
          <p:nvPr/>
        </p:nvSpPr>
        <p:spPr>
          <a:xfrm>
            <a:off x="5994164" y="3043238"/>
            <a:ext cx="152459" cy="1019675"/>
          </a:xfrm>
          <a:prstGeom prst="triangle">
            <a:avLst>
              <a:gd name="adj" fmla="val 50000"/>
            </a:avLst>
          </a:prstGeom>
          <a:solidFill>
            <a:srgbClr val="456931">
              <a:alpha val="53725"/>
            </a:srgbClr>
          </a:solidFill>
          <a:ln w="19050" cap="rnd" cmpd="sng">
            <a:solidFill>
              <a:srgbClr val="4569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31"/>
          <p:cNvSpPr/>
          <p:nvPr/>
        </p:nvSpPr>
        <p:spPr>
          <a:xfrm>
            <a:off x="6191204" y="2703885"/>
            <a:ext cx="102000" cy="1356900"/>
          </a:xfrm>
          <a:prstGeom prst="triangle">
            <a:avLst>
              <a:gd name="adj" fmla="val 50000"/>
            </a:avLst>
          </a:prstGeom>
          <a:solidFill>
            <a:srgbClr val="456931">
              <a:alpha val="55686"/>
            </a:srgbClr>
          </a:solidFill>
          <a:ln w="19050" cap="rnd" cmpd="sng">
            <a:solidFill>
              <a:srgbClr val="4569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31"/>
          <p:cNvSpPr/>
          <p:nvPr/>
        </p:nvSpPr>
        <p:spPr>
          <a:xfrm>
            <a:off x="6328813" y="3250129"/>
            <a:ext cx="135300" cy="810600"/>
          </a:xfrm>
          <a:prstGeom prst="triangle">
            <a:avLst>
              <a:gd name="adj" fmla="val 50000"/>
            </a:avLst>
          </a:prstGeom>
          <a:solidFill>
            <a:srgbClr val="456931">
              <a:alpha val="51764"/>
            </a:srgbClr>
          </a:solidFill>
          <a:ln w="19050" cap="rnd" cmpd="sng">
            <a:solidFill>
              <a:srgbClr val="4569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31"/>
          <p:cNvSpPr/>
          <p:nvPr/>
        </p:nvSpPr>
        <p:spPr>
          <a:xfrm>
            <a:off x="6503013" y="3091738"/>
            <a:ext cx="135300" cy="995100"/>
          </a:xfrm>
          <a:prstGeom prst="triangle">
            <a:avLst>
              <a:gd name="adj" fmla="val 50000"/>
            </a:avLst>
          </a:prstGeom>
          <a:solidFill>
            <a:srgbClr val="456931">
              <a:alpha val="52941"/>
            </a:srgbClr>
          </a:solidFill>
          <a:ln w="19050" cap="rnd" cmpd="sng">
            <a:solidFill>
              <a:srgbClr val="4569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31"/>
          <p:cNvSpPr/>
          <p:nvPr/>
        </p:nvSpPr>
        <p:spPr>
          <a:xfrm>
            <a:off x="6678893" y="3482162"/>
            <a:ext cx="135300" cy="604800"/>
          </a:xfrm>
          <a:prstGeom prst="triangle">
            <a:avLst>
              <a:gd name="adj" fmla="val 50000"/>
            </a:avLst>
          </a:prstGeom>
          <a:solidFill>
            <a:srgbClr val="456931">
              <a:alpha val="50980"/>
            </a:srgbClr>
          </a:solidFill>
          <a:ln w="19050" cap="rnd" cmpd="sng">
            <a:solidFill>
              <a:srgbClr val="4569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31"/>
          <p:cNvSpPr/>
          <p:nvPr/>
        </p:nvSpPr>
        <p:spPr>
          <a:xfrm>
            <a:off x="6848125" y="2918145"/>
            <a:ext cx="153300" cy="1168800"/>
          </a:xfrm>
          <a:prstGeom prst="triangle">
            <a:avLst>
              <a:gd name="adj" fmla="val 50000"/>
            </a:avLst>
          </a:prstGeom>
          <a:solidFill>
            <a:srgbClr val="456931">
              <a:alpha val="54901"/>
            </a:srgbClr>
          </a:solidFill>
          <a:ln w="19050" cap="rnd" cmpd="sng">
            <a:solidFill>
              <a:srgbClr val="4569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31"/>
          <p:cNvSpPr/>
          <p:nvPr/>
        </p:nvSpPr>
        <p:spPr>
          <a:xfrm>
            <a:off x="7035338" y="3150354"/>
            <a:ext cx="135300" cy="897900"/>
          </a:xfrm>
          <a:prstGeom prst="triangle">
            <a:avLst>
              <a:gd name="adj" fmla="val 50000"/>
            </a:avLst>
          </a:prstGeom>
          <a:solidFill>
            <a:srgbClr val="456931">
              <a:alpha val="52941"/>
            </a:srgbClr>
          </a:solidFill>
          <a:ln w="19050" cap="rnd" cmpd="sng">
            <a:solidFill>
              <a:srgbClr val="4569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31"/>
          <p:cNvSpPr/>
          <p:nvPr/>
        </p:nvSpPr>
        <p:spPr>
          <a:xfrm>
            <a:off x="7197872" y="3281612"/>
            <a:ext cx="152459" cy="767818"/>
          </a:xfrm>
          <a:prstGeom prst="triangle">
            <a:avLst>
              <a:gd name="adj" fmla="val 50000"/>
            </a:avLst>
          </a:prstGeom>
          <a:solidFill>
            <a:srgbClr val="456931">
              <a:alpha val="51764"/>
            </a:srgbClr>
          </a:solidFill>
          <a:ln w="19050" cap="rnd" cmpd="sng">
            <a:solidFill>
              <a:srgbClr val="4569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31"/>
          <p:cNvSpPr txBox="1"/>
          <p:nvPr/>
        </p:nvSpPr>
        <p:spPr>
          <a:xfrm>
            <a:off x="-204337" y="145277"/>
            <a:ext cx="1954103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Shelley Tang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17407562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0"/>
          <p:cNvSpPr txBox="1">
            <a:spLocks noGrp="1"/>
          </p:cNvSpPr>
          <p:nvPr>
            <p:ph type="title"/>
          </p:nvPr>
        </p:nvSpPr>
        <p:spPr>
          <a:xfrm>
            <a:off x="47250" y="0"/>
            <a:ext cx="90495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Georgia"/>
              <a:buNone/>
            </a:pPr>
            <a:r>
              <a:rPr lang="en-GB" sz="3000" b="1">
                <a:latin typeface="Georgia"/>
                <a:ea typeface="Georgia"/>
                <a:cs typeface="Georgia"/>
                <a:sym typeface="Georgia"/>
              </a:rPr>
              <a:t>TECHNOLOGICAL TRAITS-RELATIONSHIPS</a:t>
            </a:r>
            <a:endParaRPr sz="3000"/>
          </a:p>
        </p:txBody>
      </p:sp>
      <p:sp>
        <p:nvSpPr>
          <p:cNvPr id="286" name="Google Shape;286;p40"/>
          <p:cNvSpPr txBox="1">
            <a:spLocks noGrp="1"/>
          </p:cNvSpPr>
          <p:nvPr>
            <p:ph type="body" idx="1"/>
          </p:nvPr>
        </p:nvSpPr>
        <p:spPr>
          <a:xfrm>
            <a:off x="7995628" y="5245000"/>
            <a:ext cx="1948500" cy="41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/>
          </a:p>
        </p:txBody>
      </p:sp>
      <p:sp>
        <p:nvSpPr>
          <p:cNvPr id="287" name="Google Shape;287;p40"/>
          <p:cNvSpPr txBox="1"/>
          <p:nvPr/>
        </p:nvSpPr>
        <p:spPr>
          <a:xfrm>
            <a:off x="6882200" y="746300"/>
            <a:ext cx="214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40"/>
          <p:cNvSpPr txBox="1"/>
          <p:nvPr/>
        </p:nvSpPr>
        <p:spPr>
          <a:xfrm>
            <a:off x="6858000" y="806825"/>
            <a:ext cx="2112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9" name="Google Shape;289;p40"/>
          <p:cNvSpPr txBox="1"/>
          <p:nvPr/>
        </p:nvSpPr>
        <p:spPr>
          <a:xfrm>
            <a:off x="6571800" y="1067824"/>
            <a:ext cx="2398200" cy="39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15900" lvl="0" indent="-196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lang="en-GB" sz="15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Determine the relationship between RCT and other milk coagulation properties (k20, a30, a60)</a:t>
            </a: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15900" lvl="0" indent="-196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eorgia"/>
              <a:buChar char="•"/>
            </a:pPr>
            <a:r>
              <a:rPr lang="en-GB" sz="15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Positive relationship between RCT and k20 </a:t>
            </a: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15900" lvl="0" indent="-196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eorgia"/>
              <a:buChar char="•"/>
            </a:pPr>
            <a:r>
              <a:rPr lang="en-GB" sz="15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Negative relationship between RCT and a30 </a:t>
            </a: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15900" lvl="0" indent="-196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eorgia"/>
              <a:buChar char="•"/>
            </a:pPr>
            <a:r>
              <a:rPr lang="en-GB" sz="15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Weak  relationship between RCT and a60</a:t>
            </a: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90" name="Google Shape;29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46300"/>
            <a:ext cx="6419401" cy="415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>
            <a:spLocks noGrp="1"/>
          </p:cNvSpPr>
          <p:nvPr>
            <p:ph type="title"/>
          </p:nvPr>
        </p:nvSpPr>
        <p:spPr>
          <a:xfrm>
            <a:off x="53675" y="86325"/>
            <a:ext cx="9144000" cy="671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Georgia"/>
              <a:buNone/>
            </a:pPr>
            <a:r>
              <a:rPr lang="en-GB" sz="3000" b="1">
                <a:latin typeface="Georgia"/>
                <a:ea typeface="Georgia"/>
                <a:cs typeface="Georgia"/>
                <a:sym typeface="Georgia"/>
              </a:rPr>
              <a:t>TECHNOLOGICAL TRAITS-RELATIONSHIPS</a:t>
            </a:r>
            <a:endParaRPr/>
          </a:p>
        </p:txBody>
      </p:sp>
      <p:sp>
        <p:nvSpPr>
          <p:cNvPr id="296" name="Google Shape;296;p41"/>
          <p:cNvSpPr txBox="1">
            <a:spLocks noGrp="1"/>
          </p:cNvSpPr>
          <p:nvPr>
            <p:ph type="body" idx="1"/>
          </p:nvPr>
        </p:nvSpPr>
        <p:spPr>
          <a:xfrm>
            <a:off x="7717250" y="5781850"/>
            <a:ext cx="381300" cy="671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297" name="Google Shape;297;p41"/>
          <p:cNvSpPr txBox="1"/>
          <p:nvPr/>
        </p:nvSpPr>
        <p:spPr>
          <a:xfrm>
            <a:off x="6721850" y="854850"/>
            <a:ext cx="2372100" cy="41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15900" lvl="0" indent="-196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lang="en-GB" sz="15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Milk with lower pH tend to coagulate more quickly</a:t>
            </a: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15900" lvl="0" indent="-196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lang="en-GB" sz="15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Interested in the relationship between pH of milk and milk coagulation properties</a:t>
            </a: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15900" lvl="0" indent="-196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eorgia"/>
              <a:buChar char="•"/>
            </a:pPr>
            <a:r>
              <a:rPr lang="en-GB" sz="15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Weak relationships do not but are significant </a:t>
            </a: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15900" lvl="0" indent="-196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eorgia"/>
              <a:buChar char="•"/>
            </a:pPr>
            <a:r>
              <a:rPr lang="en-GB" sz="15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No significant relationship between pH of Milk and a60</a:t>
            </a: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98" name="Google Shape;29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8025"/>
            <a:ext cx="6569451" cy="42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2"/>
          <p:cNvSpPr txBox="1">
            <a:spLocks noGrp="1"/>
          </p:cNvSpPr>
          <p:nvPr>
            <p:ph type="title"/>
          </p:nvPr>
        </p:nvSpPr>
        <p:spPr>
          <a:xfrm>
            <a:off x="69300" y="77075"/>
            <a:ext cx="9005400" cy="773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latin typeface="Georgia"/>
                <a:ea typeface="Georgia"/>
                <a:cs typeface="Georgia"/>
                <a:sym typeface="Georgia"/>
              </a:rPr>
              <a:t>PROTEIN AND TECHNOLOGICAL TRAITS</a:t>
            </a:r>
            <a:endParaRPr sz="3000"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4" name="Google Shape;304;p42"/>
          <p:cNvSpPr txBox="1">
            <a:spLocks noGrp="1"/>
          </p:cNvSpPr>
          <p:nvPr>
            <p:ph type="body" idx="1"/>
          </p:nvPr>
        </p:nvSpPr>
        <p:spPr>
          <a:xfrm>
            <a:off x="4913800" y="5424300"/>
            <a:ext cx="2721600" cy="4100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305" name="Google Shape;30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25" y="850775"/>
            <a:ext cx="5738776" cy="41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2"/>
          <p:cNvSpPr txBox="1"/>
          <p:nvPr/>
        </p:nvSpPr>
        <p:spPr>
          <a:xfrm>
            <a:off x="6131975" y="947600"/>
            <a:ext cx="2837400" cy="44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15900" lvl="0" indent="-190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-GB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No significant relationship between pH and protein traits</a:t>
            </a:r>
            <a:endParaRPr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1590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eorgia"/>
              <a:buChar char="•"/>
            </a:pPr>
            <a:r>
              <a:rPr lang="en-GB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Significant negative relationship between rennet coagulation time and alpha lactoglobulin a and b </a:t>
            </a:r>
            <a:endParaRPr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1590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eorgia"/>
              <a:buChar char="•"/>
            </a:pPr>
            <a:r>
              <a:rPr lang="en-GB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No significant relationship between RCT and alpha s2 casein, and RCT and beta casein</a:t>
            </a:r>
            <a:endParaRPr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1590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eorgia"/>
              <a:buChar char="•"/>
            </a:pPr>
            <a:r>
              <a:rPr lang="en-GB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Significant relationships between a30 and protein traits, ranging from moderate to moderate strong correlations</a:t>
            </a:r>
            <a:endParaRPr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3"/>
          <p:cNvSpPr txBox="1">
            <a:spLocks noGrp="1"/>
          </p:cNvSpPr>
          <p:nvPr>
            <p:ph type="title"/>
          </p:nvPr>
        </p:nvSpPr>
        <p:spPr>
          <a:xfrm>
            <a:off x="7217225" y="5180825"/>
            <a:ext cx="3079200" cy="560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43"/>
          <p:cNvSpPr txBox="1">
            <a:spLocks noGrp="1"/>
          </p:cNvSpPr>
          <p:nvPr>
            <p:ph type="body" idx="1"/>
          </p:nvPr>
        </p:nvSpPr>
        <p:spPr>
          <a:xfrm>
            <a:off x="377725" y="1011725"/>
            <a:ext cx="84381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GB" sz="3000" b="1" dirty="0">
                <a:latin typeface="Georgia"/>
                <a:ea typeface="Georgia"/>
                <a:cs typeface="Georgia"/>
                <a:sym typeface="Georgia"/>
              </a:rPr>
              <a:t>Section 2: Clustering Analysis   </a:t>
            </a:r>
            <a:endParaRPr dirty="0"/>
          </a:p>
        </p:txBody>
      </p:sp>
      <p:pic>
        <p:nvPicPr>
          <p:cNvPr id="313" name="Google Shape;313;p43"/>
          <p:cNvPicPr preferRelativeResize="0"/>
          <p:nvPr/>
        </p:nvPicPr>
        <p:blipFill rotWithShape="1">
          <a:blip r:embed="rId3">
            <a:alphaModFix amt="14000"/>
          </a:blip>
          <a:srcRect t="21579" b="21647"/>
          <a:stretch/>
        </p:blipFill>
        <p:spPr>
          <a:xfrm>
            <a:off x="928350" y="620500"/>
            <a:ext cx="7287300" cy="39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4"/>
          <p:cNvSpPr txBox="1">
            <a:spLocks noGrp="1"/>
          </p:cNvSpPr>
          <p:nvPr>
            <p:ph type="title"/>
          </p:nvPr>
        </p:nvSpPr>
        <p:spPr>
          <a:xfrm>
            <a:off x="123000" y="94125"/>
            <a:ext cx="9021000" cy="1003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latin typeface="Georgia"/>
                <a:ea typeface="Georgia"/>
                <a:cs typeface="Georgia"/>
                <a:sym typeface="Georgia"/>
              </a:rPr>
              <a:t>VISUALISATION OF DIFFERENT MIR SPECTRA WAVELENGTHS</a:t>
            </a:r>
            <a:endParaRPr sz="3000"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9" name="Google Shape;319;p44"/>
          <p:cNvSpPr txBox="1">
            <a:spLocks noGrp="1"/>
          </p:cNvSpPr>
          <p:nvPr>
            <p:ph type="body" idx="1"/>
          </p:nvPr>
        </p:nvSpPr>
        <p:spPr>
          <a:xfrm>
            <a:off x="1726001" y="545070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321" name="Google Shape;32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65116"/>
            <a:ext cx="4748825" cy="393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8;p45">
            <a:extLst>
              <a:ext uri="{FF2B5EF4-FFF2-40B4-BE49-F238E27FC236}">
                <a16:creationId xmlns:a16="http://schemas.microsoft.com/office/drawing/2014/main" id="{F53BFF87-3054-8E42-9BC6-70350E534D5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030" y="1265116"/>
            <a:ext cx="4397726" cy="389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6"/>
          <p:cNvSpPr txBox="1">
            <a:spLocks noGrp="1"/>
          </p:cNvSpPr>
          <p:nvPr>
            <p:ph type="title"/>
          </p:nvPr>
        </p:nvSpPr>
        <p:spPr>
          <a:xfrm>
            <a:off x="152400" y="9225"/>
            <a:ext cx="7598700" cy="688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latin typeface="Georgia"/>
                <a:ea typeface="Georgia"/>
                <a:cs typeface="Georgia"/>
                <a:sym typeface="Georgia"/>
              </a:rPr>
              <a:t>HIERARCHICAL CLUSTERING</a:t>
            </a:r>
            <a:endParaRPr sz="3000"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4" name="Google Shape;334;p46"/>
          <p:cNvSpPr txBox="1">
            <a:spLocks noGrp="1"/>
          </p:cNvSpPr>
          <p:nvPr>
            <p:ph type="body" idx="1"/>
          </p:nvPr>
        </p:nvSpPr>
        <p:spPr>
          <a:xfrm>
            <a:off x="863026" y="5441975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335" name="Google Shape;335;p46"/>
          <p:cNvSpPr txBox="1"/>
          <p:nvPr/>
        </p:nvSpPr>
        <p:spPr>
          <a:xfrm>
            <a:off x="5120600" y="819300"/>
            <a:ext cx="3933300" cy="4555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15900" lvl="0" indent="-196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lang="en-GB" sz="15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Hierarchical Clustering is used as an exploratory tool for clustering</a:t>
            </a:r>
            <a:endParaRPr sz="15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15900" lvl="0" indent="-196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eorgia"/>
              <a:buChar char="•"/>
            </a:pPr>
            <a:r>
              <a:rPr lang="en-GB" sz="15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Tree like structure- dendrogram</a:t>
            </a:r>
            <a:endParaRPr sz="15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15900" lvl="0" indent="-196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eorgia"/>
              <a:buChar char="•"/>
            </a:pPr>
            <a:r>
              <a:rPr lang="en-GB" sz="15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Height represents the distance of dissimilarity between groups</a:t>
            </a:r>
            <a:endParaRPr sz="15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15900" lvl="0" indent="-196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eorgia"/>
              <a:buChar char="•"/>
            </a:pPr>
            <a:r>
              <a:rPr lang="en-GB" sz="15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2 linkage methods</a:t>
            </a:r>
            <a:endParaRPr sz="15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eorgia"/>
              <a:buChar char="•"/>
            </a:pPr>
            <a:r>
              <a:rPr lang="en-GB" sz="15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Complete</a:t>
            </a:r>
            <a:endParaRPr sz="15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eorgia"/>
              <a:buChar char="•"/>
            </a:pPr>
            <a:r>
              <a:rPr lang="en-GB" sz="15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Average</a:t>
            </a:r>
            <a:endParaRPr sz="15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15900" lvl="0" indent="-196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eorgia"/>
              <a:buChar char="•"/>
            </a:pPr>
            <a:r>
              <a:rPr lang="en-GB" sz="15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Complete: Two different groups </a:t>
            </a:r>
          </a:p>
          <a:p>
            <a:pPr marL="1905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</a:pPr>
            <a:endParaRPr sz="15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15900" lvl="0" indent="-196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eorgia"/>
              <a:buChar char="•"/>
            </a:pPr>
            <a:r>
              <a:rPr lang="en-GB" sz="15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Average: Two different groups and three different groups </a:t>
            </a:r>
            <a:endParaRPr sz="15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B3B1DB-0353-4847-A981-63C2B5471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98025"/>
            <a:ext cx="4815801" cy="212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A9DD42F-22DC-9F44-930F-67A7C4834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820675"/>
            <a:ext cx="4815801" cy="232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7"/>
          <p:cNvSpPr txBox="1">
            <a:spLocks noGrp="1"/>
          </p:cNvSpPr>
          <p:nvPr>
            <p:ph type="title"/>
          </p:nvPr>
        </p:nvSpPr>
        <p:spPr>
          <a:xfrm>
            <a:off x="121000" y="100175"/>
            <a:ext cx="7598700" cy="706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GB" sz="3000" b="1">
                <a:latin typeface="Georgia"/>
                <a:ea typeface="Georgia"/>
                <a:cs typeface="Georgia"/>
                <a:sym typeface="Georgia"/>
              </a:rPr>
              <a:t>K-MEANS CLUSTERING ALGORITHM</a:t>
            </a:r>
            <a:endParaRPr/>
          </a:p>
        </p:txBody>
      </p:sp>
      <p:sp>
        <p:nvSpPr>
          <p:cNvPr id="343" name="Google Shape;343;p47"/>
          <p:cNvSpPr txBox="1">
            <a:spLocks noGrp="1"/>
          </p:cNvSpPr>
          <p:nvPr>
            <p:ph type="body" idx="1"/>
          </p:nvPr>
        </p:nvSpPr>
        <p:spPr>
          <a:xfrm>
            <a:off x="925826" y="52009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344" name="Google Shape;344;p47"/>
          <p:cNvSpPr txBox="1"/>
          <p:nvPr/>
        </p:nvSpPr>
        <p:spPr>
          <a:xfrm>
            <a:off x="5557000" y="903650"/>
            <a:ext cx="3243300" cy="3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47"/>
          <p:cNvSpPr txBox="1"/>
          <p:nvPr/>
        </p:nvSpPr>
        <p:spPr>
          <a:xfrm>
            <a:off x="5774850" y="1393800"/>
            <a:ext cx="2977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6" name="Google Shape;346;p47"/>
          <p:cNvSpPr txBox="1"/>
          <p:nvPr/>
        </p:nvSpPr>
        <p:spPr>
          <a:xfrm>
            <a:off x="5557000" y="857075"/>
            <a:ext cx="3243300" cy="4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15900" lvl="0" indent="-196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lang="en-GB" sz="15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K-means algorithm is an iterative clustering algorithm</a:t>
            </a: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15900" lvl="0" indent="-196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lang="en-GB" sz="15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K disjoint groups: observations within the same group are similar  but are different from ones in different clusters</a:t>
            </a: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15900" lvl="0" indent="-196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eorgia"/>
              <a:buChar char="•"/>
            </a:pPr>
            <a:r>
              <a:rPr lang="en-GB" sz="15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Aim: minimise within group sum of squares</a:t>
            </a: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15900" lvl="0" indent="-196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eorgia"/>
              <a:buChar char="•"/>
            </a:pPr>
            <a:r>
              <a:rPr lang="en-GB" sz="15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The smaller the WGSS, the higher the number of clusters</a:t>
            </a: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eorgia"/>
              <a:buChar char="•"/>
            </a:pPr>
            <a:r>
              <a:rPr lang="en-GB" sz="15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Solution: choose K by looking for elbow effect in the graph -&gt; K=2 </a:t>
            </a: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7" name="Google Shape;34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025" y="888275"/>
            <a:ext cx="4799950" cy="388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8"/>
          <p:cNvSpPr txBox="1">
            <a:spLocks noGrp="1"/>
          </p:cNvSpPr>
          <p:nvPr>
            <p:ph type="title"/>
          </p:nvPr>
        </p:nvSpPr>
        <p:spPr>
          <a:xfrm>
            <a:off x="139475" y="134675"/>
            <a:ext cx="8754600" cy="722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3000" b="1">
                <a:latin typeface="Georgia"/>
                <a:ea typeface="Georgia"/>
                <a:cs typeface="Georgia"/>
                <a:sym typeface="Georgia"/>
              </a:rPr>
              <a:t>CLUSTERING RESULTS AND VALIDATION </a:t>
            </a:r>
            <a:endParaRPr sz="2730"/>
          </a:p>
        </p:txBody>
      </p:sp>
      <p:sp>
        <p:nvSpPr>
          <p:cNvPr id="353" name="Google Shape;353;p48"/>
          <p:cNvSpPr txBox="1">
            <a:spLocks noGrp="1"/>
          </p:cNvSpPr>
          <p:nvPr>
            <p:ph type="body" idx="1"/>
          </p:nvPr>
        </p:nvSpPr>
        <p:spPr>
          <a:xfrm>
            <a:off x="226676" y="534610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354" name="Google Shape;354;p48"/>
          <p:cNvSpPr txBox="1"/>
          <p:nvPr/>
        </p:nvSpPr>
        <p:spPr>
          <a:xfrm>
            <a:off x="139475" y="1264500"/>
            <a:ext cx="4768200" cy="3647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15900" lvl="0" indent="-196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lang="en-GB" sz="15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Both clustering methods suggest that K=2 is the optimal number of clusters for milk samples</a:t>
            </a:r>
            <a:endParaRPr sz="15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15900" lvl="0" indent="-196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eorgia"/>
              <a:buChar char="•"/>
            </a:pPr>
            <a:r>
              <a:rPr lang="en-GB" sz="15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Interested to see how much do the two clustering solutions  agree formed by both clustering methods </a:t>
            </a:r>
            <a:endParaRPr sz="15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15900" lvl="0" indent="-196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eorgia"/>
              <a:buChar char="•"/>
            </a:pPr>
            <a:r>
              <a:rPr lang="en-GB" sz="15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How do we compare the clustering solutions?</a:t>
            </a:r>
            <a:endParaRPr sz="15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eorgia"/>
              <a:buChar char="•"/>
            </a:pPr>
            <a:r>
              <a:rPr lang="en-GB" sz="15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Rand Index and adjusted Rand Index</a:t>
            </a:r>
            <a:endParaRPr sz="15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15900" lvl="0" indent="-196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lang="en-GB" sz="15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Rand Index: 0.73 -&gt; high agreement </a:t>
            </a:r>
            <a:endParaRPr sz="15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15900" lvl="0" indent="-196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lang="en-GB" sz="15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Adjusted Rand Index:  0.46 -&gt; moderate agreement</a:t>
            </a:r>
            <a:endParaRPr sz="15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55" name="Google Shape;35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750" y="952900"/>
            <a:ext cx="3844324" cy="368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9"/>
          <p:cNvSpPr txBox="1">
            <a:spLocks noGrp="1"/>
          </p:cNvSpPr>
          <p:nvPr>
            <p:ph type="title"/>
          </p:nvPr>
        </p:nvSpPr>
        <p:spPr>
          <a:xfrm>
            <a:off x="85875" y="65475"/>
            <a:ext cx="8742300" cy="1013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 b="1">
                <a:latin typeface="Georgia"/>
                <a:ea typeface="Georgia"/>
                <a:cs typeface="Georgia"/>
                <a:sym typeface="Georgia"/>
              </a:rPr>
              <a:t>CLUSTERING RESULTS AND COVARIATES OF COWS</a:t>
            </a:r>
            <a:endParaRPr sz="3000"/>
          </a:p>
        </p:txBody>
      </p:sp>
      <p:sp>
        <p:nvSpPr>
          <p:cNvPr id="361" name="Google Shape;361;p49"/>
          <p:cNvSpPr txBox="1">
            <a:spLocks noGrp="1"/>
          </p:cNvSpPr>
          <p:nvPr>
            <p:ph type="body" idx="1"/>
          </p:nvPr>
        </p:nvSpPr>
        <p:spPr>
          <a:xfrm>
            <a:off x="772651" y="5441975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362" name="Google Shape;362;p49"/>
          <p:cNvSpPr txBox="1"/>
          <p:nvPr/>
        </p:nvSpPr>
        <p:spPr>
          <a:xfrm>
            <a:off x="627625" y="16910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49"/>
          <p:cNvSpPr txBox="1"/>
          <p:nvPr/>
        </p:nvSpPr>
        <p:spPr>
          <a:xfrm>
            <a:off x="210700" y="1208700"/>
            <a:ext cx="4656300" cy="1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15900" lvl="0" indent="-215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GB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Interested to find whether the covariates of the cow relate to the optimal clustering solution</a:t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15900" lvl="0" indent="-215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eorgia"/>
              <a:buChar char="•"/>
            </a:pPr>
            <a:r>
              <a:rPr lang="en-GB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Rand Index and adjusted Rand index</a:t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49"/>
          <p:cNvSpPr txBox="1"/>
          <p:nvPr/>
        </p:nvSpPr>
        <p:spPr>
          <a:xfrm>
            <a:off x="4934125" y="782975"/>
            <a:ext cx="44742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5" name="Google Shape;36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7950" y="1079163"/>
            <a:ext cx="3247328" cy="18630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6" name="Google Shape;366;p49"/>
          <p:cNvGraphicFramePr/>
          <p:nvPr/>
        </p:nvGraphicFramePr>
        <p:xfrm>
          <a:off x="523600" y="3233300"/>
          <a:ext cx="7239000" cy="1630590"/>
        </p:xfrm>
        <a:graphic>
          <a:graphicData uri="http://schemas.openxmlformats.org/drawingml/2006/table">
            <a:tbl>
              <a:tblPr>
                <a:noFill/>
                <a:tableStyleId>{602CA994-A03A-483A-8274-E7081AC86942}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Clustering Solution</a:t>
                      </a:r>
                      <a:endParaRPr b="1">
                        <a:solidFill>
                          <a:srgbClr val="FFFFF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Breed</a:t>
                      </a:r>
                      <a:endParaRPr>
                        <a:solidFill>
                          <a:srgbClr val="FFFFF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Date of Sampling</a:t>
                      </a:r>
                      <a:endParaRPr>
                        <a:solidFill>
                          <a:srgbClr val="FFFFF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Parity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Milking Time</a:t>
                      </a:r>
                      <a:endParaRPr>
                        <a:solidFill>
                          <a:srgbClr val="FFFFF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74E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b="1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Rand Index</a:t>
                      </a:r>
                      <a:endParaRPr b="1"/>
                    </a:p>
                  </a:txBody>
                  <a:tcPr marL="91425" marR="91425" marT="91425" marB="91425">
                    <a:lnL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0.5</a:t>
                      </a:r>
                      <a:endParaRPr>
                        <a:solidFill>
                          <a:srgbClr val="FFFFF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0.51</a:t>
                      </a:r>
                      <a:endParaRPr>
                        <a:solidFill>
                          <a:srgbClr val="FFFFF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0.5</a:t>
                      </a:r>
                      <a:endParaRPr>
                        <a:solidFill>
                          <a:srgbClr val="FFFFF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0.51</a:t>
                      </a:r>
                      <a:endParaRPr>
                        <a:solidFill>
                          <a:srgbClr val="FFFFF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74E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b="1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Adjusted Rand Index</a:t>
                      </a:r>
                      <a:endParaRPr b="1"/>
                    </a:p>
                  </a:txBody>
                  <a:tcPr marL="91425" marR="91425" marT="91425" marB="91425">
                    <a:lnL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0.007</a:t>
                      </a:r>
                      <a:endParaRPr>
                        <a:solidFill>
                          <a:srgbClr val="FFFFF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0.02</a:t>
                      </a:r>
                      <a:endParaRPr>
                        <a:solidFill>
                          <a:srgbClr val="FFFFF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-0.002 </a:t>
                      </a:r>
                      <a:endParaRPr>
                        <a:solidFill>
                          <a:srgbClr val="FFFFF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0.03</a:t>
                      </a:r>
                      <a:endParaRPr>
                        <a:solidFill>
                          <a:srgbClr val="FFFFF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74E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0"/>
          <p:cNvSpPr txBox="1">
            <a:spLocks noGrp="1"/>
          </p:cNvSpPr>
          <p:nvPr>
            <p:ph type="title"/>
          </p:nvPr>
        </p:nvSpPr>
        <p:spPr>
          <a:xfrm>
            <a:off x="287726" y="239275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 b="1">
                <a:latin typeface="Georgia"/>
                <a:ea typeface="Georgia"/>
                <a:cs typeface="Georgia"/>
                <a:sym typeface="Georgia"/>
              </a:rPr>
              <a:t>CLUSTERING RESULTS AND COVARIATES OF COWS</a:t>
            </a:r>
            <a:endParaRPr/>
          </a:p>
        </p:txBody>
      </p:sp>
      <p:sp>
        <p:nvSpPr>
          <p:cNvPr id="372" name="Google Shape;372;p50"/>
          <p:cNvSpPr txBox="1">
            <a:spLocks noGrp="1"/>
          </p:cNvSpPr>
          <p:nvPr>
            <p:ph type="body" idx="1"/>
          </p:nvPr>
        </p:nvSpPr>
        <p:spPr>
          <a:xfrm>
            <a:off x="366151" y="55814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373" name="Google Shape;37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271225"/>
            <a:ext cx="4267200" cy="355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500" y="1271225"/>
            <a:ext cx="4360501" cy="355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>
            <a:spLocks noGrp="1"/>
          </p:cNvSpPr>
          <p:nvPr>
            <p:ph type="title"/>
          </p:nvPr>
        </p:nvSpPr>
        <p:spPr>
          <a:xfrm>
            <a:off x="366962" y="249656"/>
            <a:ext cx="7598569" cy="688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eorgia"/>
              <a:buNone/>
            </a:pPr>
            <a:r>
              <a:rPr lang="en-GB" sz="3000" b="1">
                <a:latin typeface="Georgia"/>
                <a:ea typeface="Georgia"/>
                <a:cs typeface="Georgia"/>
                <a:sym typeface="Georgia"/>
              </a:rPr>
              <a:t>AGENDA</a:t>
            </a:r>
            <a:endParaRPr sz="1100"/>
          </a:p>
        </p:txBody>
      </p:sp>
      <p:sp>
        <p:nvSpPr>
          <p:cNvPr id="212" name="Google Shape;212;p32"/>
          <p:cNvSpPr txBox="1">
            <a:spLocks noGrp="1"/>
          </p:cNvSpPr>
          <p:nvPr>
            <p:ph type="body" idx="1"/>
          </p:nvPr>
        </p:nvSpPr>
        <p:spPr>
          <a:xfrm>
            <a:off x="366962" y="1371600"/>
            <a:ext cx="7507705" cy="2580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 dirty="0">
                <a:latin typeface="Georgia"/>
                <a:ea typeface="Georgia"/>
                <a:cs typeface="Georgia"/>
                <a:sym typeface="Georgia"/>
              </a:rPr>
              <a:t>Data Visualisation and Exploration on Protein Traits and Technological Traits</a:t>
            </a:r>
            <a:endParaRPr sz="1100" dirty="0"/>
          </a:p>
          <a:p>
            <a:pPr marL="342900" lvl="0" indent="-3429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 dirty="0">
                <a:latin typeface="Georgia"/>
                <a:ea typeface="Georgia"/>
                <a:cs typeface="Georgia"/>
                <a:sym typeface="Georgia"/>
              </a:rPr>
              <a:t>Clustering analysis on Milk Samples assessed by MIR Spectra wavelengths</a:t>
            </a:r>
            <a:endParaRPr sz="1100" dirty="0"/>
          </a:p>
          <a:p>
            <a:pPr marL="342900" lvl="0" indent="-3429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 dirty="0">
                <a:latin typeface="Georgia"/>
                <a:ea typeface="Georgia"/>
                <a:cs typeface="Georgia"/>
                <a:sym typeface="Georgia"/>
              </a:rPr>
              <a:t>Classification of Milk Samples</a:t>
            </a:r>
            <a:endParaRPr sz="11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51"/>
          <p:cNvPicPr preferRelativeResize="0"/>
          <p:nvPr/>
        </p:nvPicPr>
        <p:blipFill rotWithShape="1">
          <a:blip r:embed="rId3">
            <a:alphaModFix amt="14000"/>
          </a:blip>
          <a:srcRect t="21579" b="21647"/>
          <a:stretch/>
        </p:blipFill>
        <p:spPr>
          <a:xfrm>
            <a:off x="822300" y="615750"/>
            <a:ext cx="7287300" cy="39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1"/>
          <p:cNvSpPr txBox="1">
            <a:spLocks noGrp="1"/>
          </p:cNvSpPr>
          <p:nvPr>
            <p:ph type="title"/>
          </p:nvPr>
        </p:nvSpPr>
        <p:spPr>
          <a:xfrm>
            <a:off x="281875" y="1912275"/>
            <a:ext cx="86733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>
                <a:latin typeface="Georgia"/>
                <a:ea typeface="Georgia"/>
                <a:cs typeface="Georgia"/>
                <a:sym typeface="Georgia"/>
              </a:rPr>
              <a:t>Section 3: Classification </a:t>
            </a:r>
            <a:endParaRPr sz="3000" b="1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1" name="Google Shape;381;p51"/>
          <p:cNvSpPr txBox="1">
            <a:spLocks noGrp="1"/>
          </p:cNvSpPr>
          <p:nvPr>
            <p:ph type="body" idx="1"/>
          </p:nvPr>
        </p:nvSpPr>
        <p:spPr>
          <a:xfrm>
            <a:off x="183126" y="57383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2"/>
          <p:cNvSpPr txBox="1">
            <a:spLocks noGrp="1"/>
          </p:cNvSpPr>
          <p:nvPr>
            <p:ph type="title"/>
          </p:nvPr>
        </p:nvSpPr>
        <p:spPr>
          <a:xfrm>
            <a:off x="124950" y="52300"/>
            <a:ext cx="8894100" cy="801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GB" sz="3000" b="1">
                <a:latin typeface="Georgia"/>
                <a:ea typeface="Georgia"/>
                <a:cs typeface="Georgia"/>
                <a:sym typeface="Georgia"/>
              </a:rPr>
              <a:t>K-NEAREST NEIGHBOUR CLASSIFICATION</a:t>
            </a:r>
            <a:endParaRPr/>
          </a:p>
        </p:txBody>
      </p:sp>
      <p:sp>
        <p:nvSpPr>
          <p:cNvPr id="387" name="Google Shape;387;p52"/>
          <p:cNvSpPr txBox="1">
            <a:spLocks noGrp="1"/>
          </p:cNvSpPr>
          <p:nvPr>
            <p:ph type="body" idx="1"/>
          </p:nvPr>
        </p:nvSpPr>
        <p:spPr>
          <a:xfrm>
            <a:off x="531776" y="5598875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388" name="Google Shape;388;p52"/>
          <p:cNvSpPr txBox="1"/>
          <p:nvPr/>
        </p:nvSpPr>
        <p:spPr>
          <a:xfrm>
            <a:off x="124950" y="955050"/>
            <a:ext cx="8464200" cy="43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15900" lvl="0" indent="-196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eorgia"/>
              <a:buChar char="•"/>
            </a:pPr>
            <a:r>
              <a:rPr lang="en-GB" sz="15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Interested to classify future milk samples with heat stability of less than 10 minutes (heat stability becomes a factor instead of a numeric variable)</a:t>
            </a: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15900" lvl="0" indent="-196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eorgia"/>
              <a:buChar char="•"/>
            </a:pPr>
            <a:r>
              <a:rPr lang="en-GB" sz="15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Aim: to predict whether a new milk sample has a heat stability of less than 10 minutes or not</a:t>
            </a: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15900" lvl="0" indent="-196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eorgia"/>
              <a:buChar char="•"/>
            </a:pPr>
            <a:r>
              <a:rPr lang="en-GB" sz="15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K-Nearest Neighbour Classification</a:t>
            </a: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eorgia"/>
              <a:buChar char="•"/>
            </a:pPr>
            <a:r>
              <a:rPr lang="en-GB" sz="15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Based on finding k closest points to observation of interest</a:t>
            </a: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eorgia"/>
              <a:buChar char="•"/>
            </a:pPr>
            <a:r>
              <a:rPr lang="en-GB" sz="15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Labelled the same as the majority of those k points</a:t>
            </a: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eorgia"/>
              <a:buChar char="•"/>
            </a:pPr>
            <a:r>
              <a:rPr lang="en-GB" sz="15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Limitation: produce different results every time the algorithm is ran -&gt; run it 3 times</a:t>
            </a: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15900" lvl="0" indent="-196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eorgia"/>
              <a:buChar char="•"/>
            </a:pPr>
            <a:r>
              <a:rPr lang="en-GB" sz="15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Misclassification rates - measures accuracy of classification procedure</a:t>
            </a: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eorgia"/>
              <a:buChar char="•"/>
            </a:pPr>
            <a:r>
              <a:rPr lang="en-GB" sz="15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Aim: minimise misclassification rate</a:t>
            </a: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eorgia"/>
              <a:buChar char="•"/>
            </a:pPr>
            <a:r>
              <a:rPr lang="en-GB" sz="15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Training and Test data: 87.5% and 12.5% </a:t>
            </a: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eorgia"/>
              <a:buChar char="•"/>
            </a:pPr>
            <a:r>
              <a:rPr lang="en-GB" sz="15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Training and Test data: 75% and 25% (not included in the presentation)</a:t>
            </a: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eorgia"/>
              <a:buChar char="•"/>
            </a:pPr>
            <a:r>
              <a:rPr lang="en-GB" sz="15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Cross validation data </a:t>
            </a: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3"/>
          <p:cNvSpPr txBox="1">
            <a:spLocks noGrp="1"/>
          </p:cNvSpPr>
          <p:nvPr>
            <p:ph type="title"/>
          </p:nvPr>
        </p:nvSpPr>
        <p:spPr>
          <a:xfrm>
            <a:off x="71525" y="89125"/>
            <a:ext cx="9101400" cy="666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 b="1">
                <a:latin typeface="Georgia"/>
                <a:ea typeface="Georgia"/>
                <a:cs typeface="Georgia"/>
                <a:sym typeface="Georgia"/>
              </a:rPr>
              <a:t>TRAINING AND TEST DATA: 87.5% &amp; 12.5%</a:t>
            </a:r>
            <a:endParaRPr sz="3000"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4" name="Google Shape;394;p53"/>
          <p:cNvSpPr txBox="1">
            <a:spLocks noGrp="1"/>
          </p:cNvSpPr>
          <p:nvPr>
            <p:ph type="body" idx="1"/>
          </p:nvPr>
        </p:nvSpPr>
        <p:spPr>
          <a:xfrm>
            <a:off x="520076" y="52205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395" name="Google Shape;395;p53"/>
          <p:cNvSpPr txBox="1"/>
          <p:nvPr/>
        </p:nvSpPr>
        <p:spPr>
          <a:xfrm>
            <a:off x="520075" y="3267625"/>
            <a:ext cx="1915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Round 1</a:t>
            </a:r>
            <a:endParaRPr sz="10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6" name="Google Shape;396;p53"/>
          <p:cNvSpPr txBox="1"/>
          <p:nvPr/>
        </p:nvSpPr>
        <p:spPr>
          <a:xfrm>
            <a:off x="3586050" y="3308500"/>
            <a:ext cx="1971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Round 2</a:t>
            </a:r>
            <a:endParaRPr sz="10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53"/>
          <p:cNvSpPr txBox="1"/>
          <p:nvPr/>
        </p:nvSpPr>
        <p:spPr>
          <a:xfrm>
            <a:off x="6076250" y="32676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Round 3</a:t>
            </a:r>
            <a:endParaRPr sz="10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8" name="Google Shape;398;p53"/>
          <p:cNvSpPr txBox="1"/>
          <p:nvPr/>
        </p:nvSpPr>
        <p:spPr>
          <a:xfrm>
            <a:off x="337938" y="3799800"/>
            <a:ext cx="8305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15900" lvl="0" indent="-215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eorgia"/>
              <a:buChar char="•"/>
            </a:pPr>
            <a:r>
              <a:rPr lang="en-GB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Three runs of the algorithm showed the optimal number of neighbours is 5, approximately 18% misclassification rate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9" name="Google Shape;39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75" y="1040088"/>
            <a:ext cx="2727129" cy="220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3179" y="1019662"/>
            <a:ext cx="2777635" cy="22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2676" y="1040100"/>
            <a:ext cx="2727129" cy="22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4"/>
          <p:cNvSpPr txBox="1">
            <a:spLocks noGrp="1"/>
          </p:cNvSpPr>
          <p:nvPr>
            <p:ph type="title"/>
          </p:nvPr>
        </p:nvSpPr>
        <p:spPr>
          <a:xfrm>
            <a:off x="172800" y="31725"/>
            <a:ext cx="8798400" cy="748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CROSS VALIDATION DATA</a:t>
            </a:r>
            <a:endParaRPr sz="3000" b="1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07" name="Google Shape;407;p54"/>
          <p:cNvSpPr txBox="1">
            <a:spLocks noGrp="1"/>
          </p:cNvSpPr>
          <p:nvPr>
            <p:ph type="body" idx="1"/>
          </p:nvPr>
        </p:nvSpPr>
        <p:spPr>
          <a:xfrm>
            <a:off x="235401" y="5494275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408" name="Google Shape;408;p54"/>
          <p:cNvSpPr txBox="1"/>
          <p:nvPr/>
        </p:nvSpPr>
        <p:spPr>
          <a:xfrm>
            <a:off x="-37675" y="32887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Round 1</a:t>
            </a:r>
            <a:endParaRPr/>
          </a:p>
        </p:txBody>
      </p:sp>
      <p:sp>
        <p:nvSpPr>
          <p:cNvPr id="409" name="Google Shape;409;p54"/>
          <p:cNvSpPr txBox="1"/>
          <p:nvPr/>
        </p:nvSpPr>
        <p:spPr>
          <a:xfrm>
            <a:off x="2991688" y="32887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Round 2</a:t>
            </a:r>
            <a:endParaRPr/>
          </a:p>
        </p:txBody>
      </p:sp>
      <p:sp>
        <p:nvSpPr>
          <p:cNvPr id="410" name="Google Shape;410;p54"/>
          <p:cNvSpPr txBox="1"/>
          <p:nvPr/>
        </p:nvSpPr>
        <p:spPr>
          <a:xfrm>
            <a:off x="5986025" y="32887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Round 3</a:t>
            </a:r>
            <a:endParaRPr/>
          </a:p>
        </p:txBody>
      </p:sp>
      <p:sp>
        <p:nvSpPr>
          <p:cNvPr id="411" name="Google Shape;411;p54"/>
          <p:cNvSpPr txBox="1"/>
          <p:nvPr/>
        </p:nvSpPr>
        <p:spPr>
          <a:xfrm>
            <a:off x="454275" y="3688463"/>
            <a:ext cx="79947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15900" lvl="0" indent="-215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eorgia"/>
              <a:buChar char="•"/>
            </a:pPr>
            <a:r>
              <a:rPr lang="en-GB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Three runs of the algorithm showed the optimal number of neighbours is 5, approximately 30% misclassification rate</a:t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15900" lvl="0" indent="-215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eorgia"/>
              <a:buChar char="•"/>
            </a:pPr>
            <a:r>
              <a:rPr lang="en-GB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Conclusion : 5 is the optimal number of neighbours </a:t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12" name="Google Shape;41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00" y="1024250"/>
            <a:ext cx="2722527" cy="22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8777" y="1024250"/>
            <a:ext cx="2722527" cy="22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4741" y="972300"/>
            <a:ext cx="2722527" cy="220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5"/>
          <p:cNvSpPr/>
          <p:nvPr/>
        </p:nvSpPr>
        <p:spPr>
          <a:xfrm>
            <a:off x="6853800" y="2708875"/>
            <a:ext cx="680400" cy="20475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55"/>
          <p:cNvSpPr/>
          <p:nvPr/>
        </p:nvSpPr>
        <p:spPr>
          <a:xfrm>
            <a:off x="6173400" y="2708875"/>
            <a:ext cx="680400" cy="20475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55"/>
          <p:cNvSpPr/>
          <p:nvPr/>
        </p:nvSpPr>
        <p:spPr>
          <a:xfrm>
            <a:off x="5493000" y="2696150"/>
            <a:ext cx="680400" cy="20475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55"/>
          <p:cNvSpPr/>
          <p:nvPr/>
        </p:nvSpPr>
        <p:spPr>
          <a:xfrm>
            <a:off x="4132200" y="2696150"/>
            <a:ext cx="680400" cy="20475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55"/>
          <p:cNvSpPr/>
          <p:nvPr/>
        </p:nvSpPr>
        <p:spPr>
          <a:xfrm>
            <a:off x="4812600" y="2696150"/>
            <a:ext cx="680400" cy="20475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55"/>
          <p:cNvSpPr/>
          <p:nvPr/>
        </p:nvSpPr>
        <p:spPr>
          <a:xfrm>
            <a:off x="1410600" y="2708875"/>
            <a:ext cx="680400" cy="20475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55"/>
          <p:cNvSpPr/>
          <p:nvPr/>
        </p:nvSpPr>
        <p:spPr>
          <a:xfrm>
            <a:off x="2091000" y="2708875"/>
            <a:ext cx="680400" cy="20475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55"/>
          <p:cNvSpPr/>
          <p:nvPr/>
        </p:nvSpPr>
        <p:spPr>
          <a:xfrm>
            <a:off x="2771400" y="2708875"/>
            <a:ext cx="680400" cy="20475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55"/>
          <p:cNvSpPr/>
          <p:nvPr/>
        </p:nvSpPr>
        <p:spPr>
          <a:xfrm>
            <a:off x="3451800" y="2696150"/>
            <a:ext cx="680400" cy="20475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55"/>
          <p:cNvSpPr txBox="1">
            <a:spLocks noGrp="1"/>
          </p:cNvSpPr>
          <p:nvPr>
            <p:ph type="title"/>
          </p:nvPr>
        </p:nvSpPr>
        <p:spPr>
          <a:xfrm>
            <a:off x="538205" y="877688"/>
            <a:ext cx="7598700" cy="300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700" b="1" dirty="0">
                <a:latin typeface="Caveat"/>
                <a:ea typeface="Caveat"/>
                <a:cs typeface="Caveat"/>
                <a:sym typeface="Caveat"/>
              </a:rPr>
              <a:t>THANK YOU FOR LISTENING!!!</a:t>
            </a:r>
            <a:endParaRPr sz="9700" b="1" dirty="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429" name="Google Shape;429;p55"/>
          <p:cNvSpPr txBox="1">
            <a:spLocks noGrp="1"/>
          </p:cNvSpPr>
          <p:nvPr>
            <p:ph type="body" idx="1"/>
          </p:nvPr>
        </p:nvSpPr>
        <p:spPr>
          <a:xfrm>
            <a:off x="514351" y="5407125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430" name="Google Shape;430;p55"/>
          <p:cNvSpPr/>
          <p:nvPr/>
        </p:nvSpPr>
        <p:spPr>
          <a:xfrm>
            <a:off x="-200" y="4651675"/>
            <a:ext cx="9144000" cy="492000"/>
          </a:xfrm>
          <a:prstGeom prst="rect">
            <a:avLst/>
          </a:prstGeom>
          <a:solidFill>
            <a:srgbClr val="291D1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55"/>
          <p:cNvSpPr/>
          <p:nvPr/>
        </p:nvSpPr>
        <p:spPr>
          <a:xfrm>
            <a:off x="0" y="2571750"/>
            <a:ext cx="680400" cy="20475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55"/>
          <p:cNvSpPr/>
          <p:nvPr/>
        </p:nvSpPr>
        <p:spPr>
          <a:xfrm>
            <a:off x="730200" y="2604175"/>
            <a:ext cx="680400" cy="20475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55"/>
          <p:cNvSpPr txBox="1">
            <a:spLocks noGrp="1"/>
          </p:cNvSpPr>
          <p:nvPr>
            <p:ph type="body" idx="1"/>
          </p:nvPr>
        </p:nvSpPr>
        <p:spPr>
          <a:xfrm>
            <a:off x="1169201" y="543330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434" name="Google Shape;434;p55"/>
          <p:cNvSpPr txBox="1">
            <a:spLocks noGrp="1"/>
          </p:cNvSpPr>
          <p:nvPr>
            <p:ph type="body" idx="1"/>
          </p:nvPr>
        </p:nvSpPr>
        <p:spPr>
          <a:xfrm>
            <a:off x="1849126" y="5407125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435" name="Google Shape;435;p55"/>
          <p:cNvSpPr/>
          <p:nvPr/>
        </p:nvSpPr>
        <p:spPr>
          <a:xfrm>
            <a:off x="7576275" y="2604175"/>
            <a:ext cx="812100" cy="20475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55"/>
          <p:cNvSpPr txBox="1">
            <a:spLocks noGrp="1"/>
          </p:cNvSpPr>
          <p:nvPr>
            <p:ph type="body" idx="1"/>
          </p:nvPr>
        </p:nvSpPr>
        <p:spPr>
          <a:xfrm>
            <a:off x="2771401" y="539440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437" name="Google Shape;437;p55"/>
          <p:cNvSpPr/>
          <p:nvPr/>
        </p:nvSpPr>
        <p:spPr>
          <a:xfrm>
            <a:off x="8430450" y="2604175"/>
            <a:ext cx="680400" cy="20475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6"/>
          <p:cNvSpPr txBox="1">
            <a:spLocks noGrp="1"/>
          </p:cNvSpPr>
          <p:nvPr>
            <p:ph type="title"/>
          </p:nvPr>
        </p:nvSpPr>
        <p:spPr>
          <a:xfrm>
            <a:off x="275701" y="126779"/>
            <a:ext cx="7598700" cy="5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eorgia"/>
              <a:buNone/>
            </a:pPr>
            <a:r>
              <a:rPr lang="en-GB" sz="3000" b="1">
                <a:latin typeface="Georgia"/>
                <a:ea typeface="Georgia"/>
                <a:cs typeface="Georgia"/>
                <a:sym typeface="Georgia"/>
              </a:rPr>
              <a:t>REFERENCES</a:t>
            </a:r>
            <a:endParaRPr sz="1100"/>
          </a:p>
        </p:txBody>
      </p:sp>
      <p:sp>
        <p:nvSpPr>
          <p:cNvPr id="443" name="Google Shape;443;p56"/>
          <p:cNvSpPr txBox="1">
            <a:spLocks noGrp="1"/>
          </p:cNvSpPr>
          <p:nvPr>
            <p:ph type="body" idx="1"/>
          </p:nvPr>
        </p:nvSpPr>
        <p:spPr>
          <a:xfrm>
            <a:off x="444390" y="1519361"/>
            <a:ext cx="7598700" cy="4806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32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Georgia"/>
              <a:buChar char="•"/>
            </a:pPr>
            <a:r>
              <a:rPr lang="en-GB" sz="4400" dirty="0" err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Bittante</a:t>
            </a:r>
            <a:r>
              <a:rPr lang="en-GB" sz="4400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, G. (2021). </a:t>
            </a:r>
            <a:r>
              <a:rPr lang="en-GB" sz="4400" dirty="0" err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Modeling</a:t>
            </a:r>
            <a:r>
              <a:rPr lang="en-GB" sz="4400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rennet coagulation time and curd firmness of milk. </a:t>
            </a:r>
            <a:r>
              <a:rPr lang="en-GB" sz="4400" i="1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American Dairy Science Association</a:t>
            </a:r>
            <a:r>
              <a:rPr lang="en-GB" sz="4400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-GB" sz="4400" i="1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94</a:t>
            </a:r>
            <a:r>
              <a:rPr lang="en-GB" sz="4400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(12), 5821-5831. Retrieved from https://</a:t>
            </a:r>
            <a:r>
              <a:rPr lang="en-GB" sz="4400" dirty="0" err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www.journalofdairyscience.org</a:t>
            </a:r>
            <a:r>
              <a:rPr lang="en-GB" sz="4400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/action/</a:t>
            </a:r>
            <a:r>
              <a:rPr lang="en-GB" sz="4400" dirty="0" err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showPdf?pii</a:t>
            </a:r>
            <a:r>
              <a:rPr lang="en-GB" sz="4400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=S0022-0302%2811%2900617-5</a:t>
            </a:r>
            <a:endParaRPr sz="4400" dirty="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4400" dirty="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Georgia"/>
              <a:buChar char="•"/>
            </a:pPr>
            <a:r>
              <a:rPr lang="en-GB" sz="4400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University of Guelph. n.d. </a:t>
            </a:r>
            <a:r>
              <a:rPr lang="en-GB" sz="4400" i="1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Enzymic Coagulation of Milk</a:t>
            </a:r>
            <a:r>
              <a:rPr lang="en-GB" sz="4400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. [online] Available at: &lt;https://</a:t>
            </a:r>
            <a:r>
              <a:rPr lang="en-GB" sz="4400" dirty="0" err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www.uoguelph.ca</a:t>
            </a:r>
            <a:r>
              <a:rPr lang="en-GB" sz="4400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/</a:t>
            </a:r>
            <a:r>
              <a:rPr lang="en-GB" sz="4400" dirty="0" err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foodscience</a:t>
            </a:r>
            <a:r>
              <a:rPr lang="en-GB" sz="4400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/book-page/enzymic-coagulation-milk&gt; [Accessed 28 February 2021].</a:t>
            </a:r>
            <a:endParaRPr sz="4400" dirty="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4400" dirty="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Georgia"/>
              <a:buChar char="•"/>
            </a:pPr>
            <a:r>
              <a:rPr lang="en-GB" sz="4400" dirty="0" err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Beux</a:t>
            </a:r>
            <a:r>
              <a:rPr lang="en-GB" sz="4400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, Simone, Pereira, </a:t>
            </a:r>
            <a:r>
              <a:rPr lang="en-GB" sz="4400" dirty="0" err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Edimir</a:t>
            </a:r>
            <a:r>
              <a:rPr lang="en-GB" sz="4400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Andrade, </a:t>
            </a:r>
            <a:r>
              <a:rPr lang="en-GB" sz="4400" dirty="0" err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Cassandro</a:t>
            </a:r>
            <a:r>
              <a:rPr lang="en-GB" sz="4400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, Martino, Nogueira, Alessandro, &amp; </a:t>
            </a:r>
            <a:r>
              <a:rPr lang="en-GB" sz="4400" dirty="0" err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Waszczynskyj</a:t>
            </a:r>
            <a:r>
              <a:rPr lang="en-GB" sz="4400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, Nina. (2017). Milk coagulation properties and methods of detection. </a:t>
            </a:r>
            <a:r>
              <a:rPr lang="en-GB" sz="4400" i="1" dirty="0" err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Ciência</a:t>
            </a:r>
            <a:r>
              <a:rPr lang="en-GB" sz="4400" i="1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Rural</a:t>
            </a:r>
            <a:r>
              <a:rPr lang="en-GB" sz="4400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-GB" sz="4400" i="1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47</a:t>
            </a:r>
            <a:r>
              <a:rPr lang="en-GB" sz="4400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(10), e20161042. </a:t>
            </a:r>
            <a:r>
              <a:rPr lang="en-GB" sz="4400" dirty="0" err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Epub</a:t>
            </a:r>
            <a:r>
              <a:rPr lang="en-GB" sz="4400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September 12, 2017.</a:t>
            </a:r>
            <a:r>
              <a:rPr lang="en-GB" sz="4400" dirty="0">
                <a:solidFill>
                  <a:srgbClr val="FFFFFF"/>
                </a:solidFill>
                <a:uFill>
                  <a:noFill/>
                </a:uFill>
                <a:latin typeface="Georgia"/>
                <a:ea typeface="Georgia"/>
                <a:cs typeface="Georgia"/>
                <a:sym typeface="Georgi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https://doi.org/10.1590/0103-8478cr20161042</a:t>
            </a:r>
            <a:endParaRPr lang="en-GB" sz="4400" dirty="0">
              <a:solidFill>
                <a:srgbClr val="FFFFFF"/>
              </a:solidFill>
              <a:uFill>
                <a:noFill/>
              </a:u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Georgia"/>
              <a:buChar char="•"/>
            </a:pPr>
            <a:endParaRPr lang="en-GB" sz="4400" dirty="0">
              <a:solidFill>
                <a:srgbClr val="FFFFFF"/>
              </a:solidFill>
              <a:uFill>
                <a:noFill/>
              </a:uFill>
              <a:latin typeface="Georgia"/>
              <a:ea typeface="Georgia"/>
              <a:cs typeface="Georgia"/>
              <a:sym typeface="Georgia"/>
            </a:endParaRPr>
          </a:p>
          <a:p>
            <a:pPr indent="-298450">
              <a:lnSpc>
                <a:spcPct val="115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Georgia"/>
              <a:buChar char="•"/>
            </a:pPr>
            <a:r>
              <a:rPr lang="en-IE" sz="4400" dirty="0" err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Bonfatti</a:t>
            </a:r>
            <a:r>
              <a:rPr lang="en-IE" sz="4400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, V., </a:t>
            </a:r>
            <a:r>
              <a:rPr lang="en-IE" sz="4400" dirty="0" err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Cecchinato</a:t>
            </a:r>
            <a:r>
              <a:rPr lang="en-IE" sz="4400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, A., Gallo, L., </a:t>
            </a:r>
            <a:r>
              <a:rPr lang="en-IE" sz="4400" dirty="0" err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Blasco</a:t>
            </a:r>
            <a:r>
              <a:rPr lang="en-IE" sz="4400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, A., &amp; </a:t>
            </a:r>
            <a:r>
              <a:rPr lang="en-IE" sz="4400" dirty="0" err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Carnier</a:t>
            </a:r>
            <a:r>
              <a:rPr lang="en-IE" sz="4400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, P. (2011). Genetic analysis of detailed milk protein composition and coagulation properties in Simmental cattle. Journal Of Dairy Science, 94(10), 5183-5193. </a:t>
            </a:r>
            <a:r>
              <a:rPr lang="en-IE" sz="4400" dirty="0" err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doi</a:t>
            </a:r>
            <a:r>
              <a:rPr lang="en-IE" sz="4400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: 10.3168/jds.2011-4297</a:t>
            </a:r>
            <a:endParaRPr sz="4400" dirty="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6000" dirty="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6000" dirty="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15900" lvl="0" indent="0" algn="l" rtl="0">
              <a:spcBef>
                <a:spcPts val="900"/>
              </a:spcBef>
              <a:spcAft>
                <a:spcPts val="0"/>
              </a:spcAft>
              <a:buNone/>
            </a:pPr>
            <a:endParaRPr sz="600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 dirty="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92100" lvl="0" indent="-2794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1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15900" lvl="0" indent="0" algn="l" rtl="0">
              <a:spcBef>
                <a:spcPts val="900"/>
              </a:spcBef>
              <a:spcAft>
                <a:spcPts val="0"/>
              </a:spcAft>
              <a:buNone/>
            </a:pPr>
            <a:endParaRPr sz="6389" dirty="0">
              <a:solidFill>
                <a:srgbClr val="FFFFFF"/>
              </a:solidFill>
            </a:endParaRPr>
          </a:p>
          <a:p>
            <a:pPr marL="215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389" dirty="0">
              <a:solidFill>
                <a:srgbClr val="FFFFFF"/>
              </a:solidFill>
            </a:endParaRPr>
          </a:p>
          <a:p>
            <a:pPr marL="215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389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</a:endParaRPr>
          </a:p>
          <a:p>
            <a:pPr marL="215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>
            <a:spLocks noGrp="1"/>
          </p:cNvSpPr>
          <p:nvPr>
            <p:ph type="title"/>
          </p:nvPr>
        </p:nvSpPr>
        <p:spPr>
          <a:xfrm>
            <a:off x="243641" y="162427"/>
            <a:ext cx="7598569" cy="715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eorgia"/>
              <a:buNone/>
            </a:pPr>
            <a:r>
              <a:rPr lang="en-GB" sz="3000" b="1">
                <a:latin typeface="Georgia"/>
                <a:ea typeface="Georgia"/>
                <a:cs typeface="Georgia"/>
                <a:sym typeface="Georgia"/>
              </a:rPr>
              <a:t>OVERVIEW OF THE DATA</a:t>
            </a:r>
            <a:endParaRPr sz="1100"/>
          </a:p>
        </p:txBody>
      </p:sp>
      <p:sp>
        <p:nvSpPr>
          <p:cNvPr id="218" name="Google Shape;218;p33"/>
          <p:cNvSpPr txBox="1">
            <a:spLocks noGrp="1"/>
          </p:cNvSpPr>
          <p:nvPr>
            <p:ph type="body" idx="1"/>
          </p:nvPr>
        </p:nvSpPr>
        <p:spPr>
          <a:xfrm>
            <a:off x="595564" y="5342021"/>
            <a:ext cx="7598569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215900" lvl="0" indent="-101600" algn="l" rtl="0">
              <a:spcBef>
                <a:spcPts val="800"/>
              </a:spcBef>
              <a:spcAft>
                <a:spcPts val="0"/>
              </a:spcAft>
              <a:buSzPts val="1800"/>
              <a:buFont typeface="Arial"/>
              <a:buNone/>
            </a:pP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215900" lvl="0" indent="-101600" algn="l" rtl="0">
              <a:spcBef>
                <a:spcPts val="800"/>
              </a:spcBef>
              <a:spcAft>
                <a:spcPts val="0"/>
              </a:spcAft>
              <a:buSzPts val="1800"/>
              <a:buFont typeface="Arial"/>
              <a:buNone/>
            </a:pP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19" name="Google Shape;219;p33" descr="A group of cows standing in a field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1375963"/>
            <a:ext cx="4300996" cy="2862118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3"/>
          <p:cNvSpPr txBox="1"/>
          <p:nvPr/>
        </p:nvSpPr>
        <p:spPr>
          <a:xfrm>
            <a:off x="243650" y="1097813"/>
            <a:ext cx="3911100" cy="4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54000" lvl="0" indent="-234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lang="en-GB" sz="15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430 observations and 582 variables</a:t>
            </a: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54000" lvl="0" indent="-234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lang="en-GB" sz="15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Characteristics of the cow and its milk</a:t>
            </a:r>
            <a:endParaRPr sz="15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54000" lvl="0" indent="-234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lang="en-GB" sz="15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14 Individual Traits</a:t>
            </a:r>
            <a:endParaRPr sz="15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54000" lvl="0" indent="-234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lang="en-GB" sz="15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MIR Spectra of different wavelengths measured in cm^(-1)</a:t>
            </a:r>
            <a:endParaRPr sz="15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54000" lvl="0" indent="-234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lang="en-GB" sz="15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Spectral values are the absorbance rates, measured in log 10 of the reciprocal of the transmittance value </a:t>
            </a:r>
            <a:br>
              <a:rPr lang="en-GB" sz="1500">
                <a:solidFill>
                  <a:schemeClr val="dk1"/>
                </a:solidFill>
              </a:rPr>
            </a:br>
            <a:r>
              <a:rPr lang="en-GB" sz="1500">
                <a:solidFill>
                  <a:schemeClr val="dk1"/>
                </a:solidFill>
              </a:rPr>
              <a:t> 						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					 				</a:t>
            </a:r>
            <a:endParaRPr sz="1100">
              <a:solidFill>
                <a:schemeClr val="dk1"/>
              </a:solidFill>
            </a:endParaRPr>
          </a:p>
          <a:p>
            <a:pPr marL="254000" lvl="0" indent="-1397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			</a:t>
            </a:r>
            <a:endParaRPr sz="1100">
              <a:solidFill>
                <a:schemeClr val="dk1"/>
              </a:solidFill>
            </a:endParaRPr>
          </a:p>
          <a:p>
            <a:pPr marL="254000" lvl="0" indent="-1397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>
            <a:spLocks noGrp="1"/>
          </p:cNvSpPr>
          <p:nvPr>
            <p:ph type="title"/>
          </p:nvPr>
        </p:nvSpPr>
        <p:spPr>
          <a:xfrm>
            <a:off x="6215994" y="6052485"/>
            <a:ext cx="1833133" cy="1502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endParaRPr sz="11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4"/>
          <p:cNvSpPr txBox="1">
            <a:spLocks noGrp="1"/>
          </p:cNvSpPr>
          <p:nvPr>
            <p:ph type="body" idx="1"/>
          </p:nvPr>
        </p:nvSpPr>
        <p:spPr>
          <a:xfrm>
            <a:off x="1338382" y="2021239"/>
            <a:ext cx="6082800" cy="11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 sz="3000" b="1">
                <a:latin typeface="Georgia"/>
                <a:ea typeface="Georgia"/>
                <a:cs typeface="Georgia"/>
                <a:sym typeface="Georgia"/>
              </a:rPr>
              <a:t>Section 1: Data Visualisation and Exploration</a:t>
            </a:r>
            <a:endParaRPr sz="1100"/>
          </a:p>
        </p:txBody>
      </p:sp>
      <p:pic>
        <p:nvPicPr>
          <p:cNvPr id="227" name="Google Shape;227;p34"/>
          <p:cNvPicPr preferRelativeResize="0"/>
          <p:nvPr/>
        </p:nvPicPr>
        <p:blipFill rotWithShape="1">
          <a:blip r:embed="rId3">
            <a:alphaModFix amt="14000"/>
          </a:blip>
          <a:srcRect t="21579" b="21647"/>
          <a:stretch/>
        </p:blipFill>
        <p:spPr>
          <a:xfrm>
            <a:off x="822300" y="620500"/>
            <a:ext cx="7287300" cy="39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>
            <a:spLocks noGrp="1"/>
          </p:cNvSpPr>
          <p:nvPr>
            <p:ph type="title"/>
          </p:nvPr>
        </p:nvSpPr>
        <p:spPr>
          <a:xfrm>
            <a:off x="214634" y="63660"/>
            <a:ext cx="7598569" cy="67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eorgia"/>
              <a:buNone/>
            </a:pPr>
            <a:r>
              <a:rPr lang="en-GB" sz="3000" b="1">
                <a:latin typeface="Georgia"/>
                <a:ea typeface="Georgia"/>
                <a:cs typeface="Georgia"/>
                <a:sym typeface="Georgia"/>
              </a:rPr>
              <a:t>PROTEIN TRAITS</a:t>
            </a:r>
            <a:endParaRPr sz="1100"/>
          </a:p>
        </p:txBody>
      </p:sp>
      <p:sp>
        <p:nvSpPr>
          <p:cNvPr id="233" name="Google Shape;233;p35"/>
          <p:cNvSpPr txBox="1">
            <a:spLocks noGrp="1"/>
          </p:cNvSpPr>
          <p:nvPr>
            <p:ph type="body" idx="1"/>
          </p:nvPr>
        </p:nvSpPr>
        <p:spPr>
          <a:xfrm>
            <a:off x="9014662" y="5170907"/>
            <a:ext cx="1398670" cy="67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215900" lvl="0" indent="-12700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/>
          </a:p>
        </p:txBody>
      </p:sp>
      <p:sp>
        <p:nvSpPr>
          <p:cNvPr id="234" name="Google Shape;234;p35"/>
          <p:cNvSpPr txBox="1"/>
          <p:nvPr/>
        </p:nvSpPr>
        <p:spPr>
          <a:xfrm>
            <a:off x="6220850" y="1006451"/>
            <a:ext cx="2647500" cy="3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54000" marR="0" lvl="0" indent="-254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GB" sz="18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124 missing values- removed from dataset</a:t>
            </a:r>
            <a:endParaRPr sz="1100" dirty="0"/>
          </a:p>
          <a:p>
            <a:pPr marL="2540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54000" marR="0" lvl="0" indent="-254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GB" sz="18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Positive relationships between protein traits except Beta Lactoglobulin A and Beta Lactoglobulin B</a:t>
            </a:r>
            <a:endParaRPr sz="1100" dirty="0"/>
          </a:p>
          <a:p>
            <a:pPr marL="2540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54000" marR="0" lvl="0" indent="-254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GB" sz="18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7 Outliers were removed from the dataset</a:t>
            </a:r>
            <a:endParaRPr sz="1100" dirty="0"/>
          </a:p>
        </p:txBody>
      </p:sp>
      <p:pic>
        <p:nvPicPr>
          <p:cNvPr id="235" name="Google Shape;23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625" y="882463"/>
            <a:ext cx="5916050" cy="3919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6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242" name="Google Shape;24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524" y="276624"/>
            <a:ext cx="6460769" cy="428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>
            <a:spLocks noGrp="1"/>
          </p:cNvSpPr>
          <p:nvPr>
            <p:ph type="title"/>
          </p:nvPr>
        </p:nvSpPr>
        <p:spPr>
          <a:xfrm>
            <a:off x="198521" y="0"/>
            <a:ext cx="7598569" cy="790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eorgia"/>
              <a:buNone/>
            </a:pPr>
            <a:r>
              <a:rPr lang="en-GB" sz="3000" b="1">
                <a:latin typeface="Georgia"/>
                <a:ea typeface="Georgia"/>
                <a:cs typeface="Georgia"/>
                <a:sym typeface="Georgia"/>
              </a:rPr>
              <a:t>TECHNOLOGICAL TRAITS</a:t>
            </a:r>
            <a:endParaRPr sz="1100"/>
          </a:p>
        </p:txBody>
      </p:sp>
      <p:sp>
        <p:nvSpPr>
          <p:cNvPr id="248" name="Google Shape;248;p37"/>
          <p:cNvSpPr txBox="1"/>
          <p:nvPr/>
        </p:nvSpPr>
        <p:spPr>
          <a:xfrm>
            <a:off x="5786926" y="1329531"/>
            <a:ext cx="2788200" cy="28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GB" sz="18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No missing values</a:t>
            </a:r>
            <a:endParaRPr sz="1100" dirty="0"/>
          </a:p>
          <a:p>
            <a:pPr marL="21590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GB" sz="18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Right skewed</a:t>
            </a:r>
            <a:endParaRPr sz="1100" dirty="0"/>
          </a:p>
          <a:p>
            <a:pPr marL="21590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GB" sz="18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Milk can handle heat up to 30 minutes</a:t>
            </a:r>
            <a:endParaRPr sz="18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GB" sz="1800" b="0" i="0" u="none" strike="noStrike" cap="none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Milk samples with heat stability over 30 minutes are discarded</a:t>
            </a:r>
            <a:endParaRPr sz="1100" dirty="0"/>
          </a:p>
        </p:txBody>
      </p:sp>
      <p:pic>
        <p:nvPicPr>
          <p:cNvPr id="249" name="Google Shape;24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500" y="1149775"/>
            <a:ext cx="4999475" cy="3312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7"/>
          <p:cNvSpPr/>
          <p:nvPr/>
        </p:nvSpPr>
        <p:spPr>
          <a:xfrm>
            <a:off x="4572010" y="2289103"/>
            <a:ext cx="372900" cy="1096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9050" cap="rnd" cmpd="sng">
            <a:solidFill>
              <a:srgbClr val="A783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>
            <a:spLocks noGrp="1"/>
          </p:cNvSpPr>
          <p:nvPr>
            <p:ph type="title"/>
          </p:nvPr>
        </p:nvSpPr>
        <p:spPr>
          <a:xfrm>
            <a:off x="108284" y="0"/>
            <a:ext cx="7598569" cy="702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Georgia"/>
              <a:buNone/>
            </a:pPr>
            <a:r>
              <a:rPr lang="en-GB" sz="3000" b="1">
                <a:latin typeface="Georgia"/>
                <a:ea typeface="Georgia"/>
                <a:cs typeface="Georgia"/>
                <a:sym typeface="Georgia"/>
              </a:rPr>
              <a:t>TECHNOLOGICAL TRAITS</a:t>
            </a:r>
            <a:endParaRPr sz="3000"/>
          </a:p>
        </p:txBody>
      </p:sp>
      <p:sp>
        <p:nvSpPr>
          <p:cNvPr id="256" name="Google Shape;256;p38"/>
          <p:cNvSpPr txBox="1">
            <a:spLocks noGrp="1"/>
          </p:cNvSpPr>
          <p:nvPr>
            <p:ph type="body" idx="1"/>
          </p:nvPr>
        </p:nvSpPr>
        <p:spPr>
          <a:xfrm>
            <a:off x="108285" y="5270167"/>
            <a:ext cx="7598569" cy="273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215900" lvl="0" indent="-12700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/>
          </a:p>
        </p:txBody>
      </p:sp>
      <p:sp>
        <p:nvSpPr>
          <p:cNvPr id="257" name="Google Shape;257;p38"/>
          <p:cNvSpPr/>
          <p:nvPr/>
        </p:nvSpPr>
        <p:spPr>
          <a:xfrm>
            <a:off x="3157870" y="3125972"/>
            <a:ext cx="5813351" cy="1918267"/>
          </a:xfrm>
          <a:prstGeom prst="roundRect">
            <a:avLst>
              <a:gd name="adj" fmla="val 16667"/>
            </a:avLst>
          </a:prstGeom>
          <a:solidFill>
            <a:srgbClr val="456931"/>
          </a:solidFill>
          <a:ln w="19050" cap="rnd" cmpd="sng">
            <a:solidFill>
              <a:srgbClr val="4569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38"/>
          <p:cNvSpPr txBox="1"/>
          <p:nvPr/>
        </p:nvSpPr>
        <p:spPr>
          <a:xfrm>
            <a:off x="3289398" y="3222288"/>
            <a:ext cx="5550300" cy="3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GB"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Missing values are firstly discarded </a:t>
            </a:r>
            <a:endParaRPr sz="1100"/>
          </a:p>
          <a:p>
            <a:pPr marL="21590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GB"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Outliers are removed from the analysis</a:t>
            </a:r>
            <a:endParaRPr sz="1100"/>
          </a:p>
          <a:p>
            <a:pPr marL="21590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GB"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Cur</a:t>
            </a:r>
            <a:r>
              <a:rPr lang="en-GB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d</a:t>
            </a:r>
            <a:r>
              <a:rPr lang="en-GB"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firmne</a:t>
            </a:r>
            <a:r>
              <a:rPr lang="en-GB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ss</a:t>
            </a:r>
            <a:r>
              <a:rPr lang="en-GB"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after 30 minutes of zero are discarded</a:t>
            </a:r>
            <a:endParaRPr sz="1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1590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eorgia"/>
              <a:buChar char="•"/>
            </a:pPr>
            <a:r>
              <a:rPr lang="en-GB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RCT, k20 and a30 of zero are removed from the analysis</a:t>
            </a:r>
            <a:endParaRPr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1590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1590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1590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1590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1590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1590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1590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59" name="Google Shape;25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750" y="702500"/>
            <a:ext cx="3002300" cy="235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8"/>
          <p:cNvSpPr/>
          <p:nvPr/>
        </p:nvSpPr>
        <p:spPr>
          <a:xfrm>
            <a:off x="2178242" y="981034"/>
            <a:ext cx="311100" cy="256500"/>
          </a:xfrm>
          <a:prstGeom prst="donut">
            <a:avLst>
              <a:gd name="adj" fmla="val 3964"/>
            </a:avLst>
          </a:prstGeom>
          <a:solidFill>
            <a:srgbClr val="FF0000"/>
          </a:solidFill>
          <a:ln w="19050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8700" y="702500"/>
            <a:ext cx="3084450" cy="235479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8"/>
          <p:cNvSpPr/>
          <p:nvPr/>
        </p:nvSpPr>
        <p:spPr>
          <a:xfrm>
            <a:off x="5228818" y="965122"/>
            <a:ext cx="311100" cy="288300"/>
          </a:xfrm>
          <a:prstGeom prst="donut">
            <a:avLst>
              <a:gd name="adj" fmla="val 3964"/>
            </a:avLst>
          </a:prstGeom>
          <a:solidFill>
            <a:srgbClr val="FF0000"/>
          </a:solidFill>
          <a:ln w="19050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3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4" name="Google Shape;26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3150" y="702500"/>
            <a:ext cx="3070851" cy="235479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8"/>
          <p:cNvSpPr/>
          <p:nvPr/>
        </p:nvSpPr>
        <p:spPr>
          <a:xfrm>
            <a:off x="8310246" y="965135"/>
            <a:ext cx="311100" cy="199200"/>
          </a:xfrm>
          <a:prstGeom prst="donut">
            <a:avLst>
              <a:gd name="adj" fmla="val 3964"/>
            </a:avLst>
          </a:prstGeom>
          <a:solidFill>
            <a:srgbClr val="FF0000"/>
          </a:solidFill>
          <a:ln w="19050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Google Shape;266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3600" y="3006550"/>
            <a:ext cx="3000001" cy="213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9"/>
          <p:cNvSpPr txBox="1">
            <a:spLocks noGrp="1"/>
          </p:cNvSpPr>
          <p:nvPr>
            <p:ph type="title"/>
          </p:nvPr>
        </p:nvSpPr>
        <p:spPr>
          <a:xfrm>
            <a:off x="124060" y="12627"/>
            <a:ext cx="7598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Georgia"/>
              <a:buNone/>
            </a:pPr>
            <a:r>
              <a:rPr lang="en-GB" sz="3000" b="1">
                <a:latin typeface="Georgia"/>
                <a:ea typeface="Georgia"/>
                <a:cs typeface="Georgia"/>
                <a:sym typeface="Georgia"/>
              </a:rPr>
              <a:t>TECHNOLOGICAL TRAITS</a:t>
            </a:r>
            <a:endParaRPr sz="3000"/>
          </a:p>
        </p:txBody>
      </p:sp>
      <p:sp>
        <p:nvSpPr>
          <p:cNvPr id="272" name="Google Shape;272;p39"/>
          <p:cNvSpPr txBox="1">
            <a:spLocks noGrp="1"/>
          </p:cNvSpPr>
          <p:nvPr>
            <p:ph type="body" idx="1"/>
          </p:nvPr>
        </p:nvSpPr>
        <p:spPr>
          <a:xfrm>
            <a:off x="1173079" y="5287876"/>
            <a:ext cx="7598569" cy="273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/>
          </a:p>
        </p:txBody>
      </p:sp>
      <p:sp>
        <p:nvSpPr>
          <p:cNvPr id="273" name="Google Shape;273;p39"/>
          <p:cNvSpPr/>
          <p:nvPr/>
        </p:nvSpPr>
        <p:spPr>
          <a:xfrm>
            <a:off x="3798971" y="803107"/>
            <a:ext cx="5152524" cy="1804737"/>
          </a:xfrm>
          <a:prstGeom prst="roundRect">
            <a:avLst>
              <a:gd name="adj" fmla="val 16667"/>
            </a:avLst>
          </a:prstGeom>
          <a:solidFill>
            <a:srgbClr val="456931"/>
          </a:solidFill>
          <a:ln w="19050" cap="rnd" cmpd="sng">
            <a:solidFill>
              <a:srgbClr val="4569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215900" marR="0" lvl="0" indent="-1270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9"/>
          <p:cNvSpPr/>
          <p:nvPr/>
        </p:nvSpPr>
        <p:spPr>
          <a:xfrm>
            <a:off x="3798971" y="2976660"/>
            <a:ext cx="5143187" cy="1986366"/>
          </a:xfrm>
          <a:prstGeom prst="roundRect">
            <a:avLst>
              <a:gd name="adj" fmla="val 16667"/>
            </a:avLst>
          </a:prstGeom>
          <a:solidFill>
            <a:srgbClr val="456931"/>
          </a:solidFill>
          <a:ln w="19050" cap="rnd" cmpd="sng">
            <a:solidFill>
              <a:srgbClr val="4569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215900" marR="0" lvl="0" indent="-1270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39"/>
          <p:cNvSpPr txBox="1"/>
          <p:nvPr/>
        </p:nvSpPr>
        <p:spPr>
          <a:xfrm>
            <a:off x="3979445" y="3151606"/>
            <a:ext cx="4792200" cy="23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54000" marR="0" lvl="0" indent="-2476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n-GB" sz="15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Six observations with Casein Micelle size of over a 1000, assumed that there was an error in recording the data since size is usually 50-600mm in diameter</a:t>
            </a:r>
            <a:endParaRPr sz="1100"/>
          </a:p>
          <a:p>
            <a:pPr marL="254000" marR="0" lvl="0" indent="-152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54000" marR="0" lvl="0" indent="-2476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n-GB" sz="15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Scaled observations with Casein Micelle size of over 1000 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54000" marR="0" lvl="0" indent="-152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54000" marR="0" lvl="0" indent="-152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54000" marR="0" lvl="0" indent="-152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6" name="Google Shape;276;p39"/>
          <p:cNvSpPr txBox="1"/>
          <p:nvPr/>
        </p:nvSpPr>
        <p:spPr>
          <a:xfrm>
            <a:off x="3827038" y="803089"/>
            <a:ext cx="4944600" cy="22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n-GB" sz="15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One missing value: filled with average pH of 6.7</a:t>
            </a:r>
            <a:endParaRPr sz="1100"/>
          </a:p>
          <a:p>
            <a:pPr marL="21590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n-GB" sz="15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pH ranges from 6.46 to 6.974 in this data</a:t>
            </a:r>
            <a:endParaRPr sz="1100"/>
          </a:p>
          <a:p>
            <a:pPr marL="21590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n-GB" sz="15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In theory, ranges from 6.5 to 6.9</a:t>
            </a:r>
            <a:endParaRPr sz="1100"/>
          </a:p>
          <a:p>
            <a:pPr marL="21590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n-GB" sz="15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pH over 6.95 are discarded</a:t>
            </a:r>
            <a:endParaRPr sz="1100"/>
          </a:p>
          <a:p>
            <a:pPr marL="21590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1590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77" name="Google Shape;27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900" y="681492"/>
            <a:ext cx="3211625" cy="2141083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9"/>
          <p:cNvSpPr/>
          <p:nvPr/>
        </p:nvSpPr>
        <p:spPr>
          <a:xfrm flipH="1">
            <a:off x="2802625" y="1035700"/>
            <a:ext cx="185100" cy="146400"/>
          </a:xfrm>
          <a:prstGeom prst="donut">
            <a:avLst>
              <a:gd name="adj" fmla="val 3964"/>
            </a:avLst>
          </a:prstGeom>
          <a:solidFill>
            <a:srgbClr val="FF0000"/>
          </a:solidFill>
          <a:ln w="19050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" name="Google Shape;27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900" y="2822575"/>
            <a:ext cx="3211625" cy="2141083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9"/>
          <p:cNvSpPr/>
          <p:nvPr/>
        </p:nvSpPr>
        <p:spPr>
          <a:xfrm>
            <a:off x="2739625" y="3019549"/>
            <a:ext cx="311100" cy="625500"/>
          </a:xfrm>
          <a:prstGeom prst="donut">
            <a:avLst>
              <a:gd name="adj" fmla="val 3964"/>
            </a:avLst>
          </a:prstGeom>
          <a:solidFill>
            <a:srgbClr val="FF0000"/>
          </a:solidFill>
          <a:ln w="19050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elestial">
  <a:themeElements>
    <a:clrScheme name="Celestial">
      <a:dk1>
        <a:srgbClr val="000000"/>
      </a:dk1>
      <a:lt1>
        <a:srgbClr val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1209</Words>
  <Application>Microsoft Macintosh PowerPoint</Application>
  <PresentationFormat>On-screen Show (16:9)</PresentationFormat>
  <Paragraphs>215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Calibri</vt:lpstr>
      <vt:lpstr>Arial</vt:lpstr>
      <vt:lpstr>Caveat</vt:lpstr>
      <vt:lpstr>Georgia</vt:lpstr>
      <vt:lpstr>Times New Roman</vt:lpstr>
      <vt:lpstr>Simple Light</vt:lpstr>
      <vt:lpstr>Celestial</vt:lpstr>
      <vt:lpstr>PowerPoint Presentation</vt:lpstr>
      <vt:lpstr>AGENDA</vt:lpstr>
      <vt:lpstr>OVERVIEW OF THE DATA</vt:lpstr>
      <vt:lpstr>PowerPoint Presentation</vt:lpstr>
      <vt:lpstr>PROTEIN TRAITS</vt:lpstr>
      <vt:lpstr>PowerPoint Presentation</vt:lpstr>
      <vt:lpstr>TECHNOLOGICAL TRAITS</vt:lpstr>
      <vt:lpstr>TECHNOLOGICAL TRAITS</vt:lpstr>
      <vt:lpstr>TECHNOLOGICAL TRAITS</vt:lpstr>
      <vt:lpstr>TECHNOLOGICAL TRAITS-RELATIONSHIPS</vt:lpstr>
      <vt:lpstr>TECHNOLOGICAL TRAITS-RELATIONSHIPS</vt:lpstr>
      <vt:lpstr>PROTEIN AND TECHNOLOGICAL TRAITS</vt:lpstr>
      <vt:lpstr>PowerPoint Presentation</vt:lpstr>
      <vt:lpstr>VISUALISATION OF DIFFERENT MIR SPECTRA WAVELENGTHS</vt:lpstr>
      <vt:lpstr>HIERARCHICAL CLUSTERING</vt:lpstr>
      <vt:lpstr>K-MEANS CLUSTERING ALGORITHM</vt:lpstr>
      <vt:lpstr>CLUSTERING RESULTS AND VALIDATION </vt:lpstr>
      <vt:lpstr>CLUSTERING RESULTS AND COVARIATES OF COWS</vt:lpstr>
      <vt:lpstr>CLUSTERING RESULTS AND COVARIATES OF COWS</vt:lpstr>
      <vt:lpstr>Section 3: Classification </vt:lpstr>
      <vt:lpstr>K-NEAREST NEIGHBOUR CLASSIFICATION</vt:lpstr>
      <vt:lpstr>TRAINING AND TEST DATA: 87.5% &amp; 12.5%</vt:lpstr>
      <vt:lpstr>CROSS VALIDATION DATA</vt:lpstr>
      <vt:lpstr>THANK YOU FOR LISTENING!!!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Shelley Tang</cp:lastModifiedBy>
  <cp:revision>5</cp:revision>
  <dcterms:modified xsi:type="dcterms:W3CDTF">2021-03-02T03:17:14Z</dcterms:modified>
</cp:coreProperties>
</file>